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3" r:id="rId2"/>
    <p:sldId id="274" r:id="rId3"/>
    <p:sldId id="284" r:id="rId4"/>
    <p:sldId id="304" r:id="rId5"/>
    <p:sldId id="297" r:id="rId6"/>
    <p:sldId id="280" r:id="rId7"/>
    <p:sldId id="305" r:id="rId8"/>
    <p:sldId id="303" r:id="rId9"/>
    <p:sldId id="295" r:id="rId10"/>
    <p:sldId id="296" r:id="rId11"/>
    <p:sldId id="294" r:id="rId12"/>
    <p:sldId id="289" r:id="rId13"/>
    <p:sldId id="292" r:id="rId14"/>
    <p:sldId id="291" r:id="rId15"/>
    <p:sldId id="281" r:id="rId16"/>
    <p:sldId id="276" r:id="rId17"/>
    <p:sldId id="277" r:id="rId18"/>
    <p:sldId id="278" r:id="rId19"/>
    <p:sldId id="279" r:id="rId20"/>
    <p:sldId id="287" r:id="rId21"/>
    <p:sldId id="288" r:id="rId22"/>
    <p:sldId id="282" r:id="rId23"/>
    <p:sldId id="285" r:id="rId24"/>
    <p:sldId id="298" r:id="rId25"/>
    <p:sldId id="299" r:id="rId26"/>
    <p:sldId id="300" r:id="rId27"/>
    <p:sldId id="301" r:id="rId28"/>
    <p:sldId id="302" r:id="rId29"/>
    <p:sldId id="307" r:id="rId30"/>
    <p:sldId id="283" r:id="rId31"/>
    <p:sldId id="309" r:id="rId32"/>
    <p:sldId id="286" r:id="rId33"/>
    <p:sldId id="308" r:id="rId34"/>
    <p:sldId id="306" r:id="rId35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822" autoAdjust="0"/>
  </p:normalViewPr>
  <p:slideViewPr>
    <p:cSldViewPr snapToGrid="0">
      <p:cViewPr varScale="1">
        <p:scale>
          <a:sx n="75" d="100"/>
          <a:sy n="75" d="100"/>
        </p:scale>
        <p:origin x="-1256" y="-5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70621-CA7E-44AA-8846-D0162CD7BF8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25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70621-CA7E-44AA-8846-D0162CD7BF8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25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 baseline="0"/>
            </a:lvl1pPr>
          </a:lstStyle>
          <a:p>
            <a:pPr lvl="0"/>
            <a:r>
              <a:rPr lang="en-GB" noProof="0" dirty="0" smtClean="0"/>
              <a:t>Petra IV accelerator Status</a:t>
            </a:r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22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Ilya</a:t>
            </a:r>
            <a:r>
              <a:rPr lang="en-GB" sz="900" b="1" baseline="0" dirty="0" smtClean="0">
                <a:solidFill>
                  <a:schemeClr val="bg2"/>
                </a:solidFill>
              </a:rPr>
              <a:t> </a:t>
            </a:r>
            <a:r>
              <a:rPr lang="en-GB" sz="900" b="1" baseline="0" dirty="0" err="1" smtClean="0">
                <a:solidFill>
                  <a:schemeClr val="bg2"/>
                </a:solidFill>
              </a:rPr>
              <a:t>Agapov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Round beams at Petra</a:t>
            </a:r>
            <a:r>
              <a:rPr lang="en-GB" sz="900" baseline="0" dirty="0" smtClean="0">
                <a:solidFill>
                  <a:schemeClr val="bg2"/>
                </a:solidFill>
              </a:rPr>
              <a:t> IV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NOCE</a:t>
            </a:r>
            <a:r>
              <a:rPr lang="en-GB" sz="900" baseline="0" dirty="0" smtClean="0">
                <a:solidFill>
                  <a:schemeClr val="bg2"/>
                </a:solidFill>
              </a:rPr>
              <a:t> 2017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Round beams at Petra IV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233333" y="4356100"/>
            <a:ext cx="4578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A5EB"/>
                </a:solidFill>
              </a:rPr>
              <a:t>Ilya </a:t>
            </a:r>
            <a:r>
              <a:rPr lang="en-US" dirty="0" err="1" smtClean="0">
                <a:solidFill>
                  <a:srgbClr val="00A5EB"/>
                </a:solidFill>
              </a:rPr>
              <a:t>Agapov</a:t>
            </a:r>
            <a:r>
              <a:rPr lang="en-US" dirty="0" smtClean="0">
                <a:solidFill>
                  <a:srgbClr val="00A5EB"/>
                </a:solidFill>
              </a:rPr>
              <a:t> 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en-US" dirty="0" smtClean="0"/>
              <a:t>NOCO2017, </a:t>
            </a:r>
            <a:r>
              <a:rPr lang="en-US" dirty="0" err="1" smtClean="0"/>
              <a:t>Arcidosso</a:t>
            </a:r>
            <a:r>
              <a:rPr lang="en-US" dirty="0" smtClean="0"/>
              <a:t>, 19-22 September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835" name="Picture 3" descr="H:\tischer\ID_Brilliance\LEAPS_CohF_1901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" y="954000"/>
            <a:ext cx="6585938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Coherent Flux </a:t>
            </a:r>
            <a:r>
              <a:rPr lang="en-US" dirty="0" err="1" smtClean="0"/>
              <a:t>Comparision</a:t>
            </a:r>
            <a:endParaRPr lang="en-US" dirty="0"/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4415" y="1143814"/>
            <a:ext cx="2091297" cy="257760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/>
              <a:t>PETRA III</a:t>
            </a:r>
          </a:p>
          <a:p>
            <a:pPr marL="450850" lvl="1">
              <a:lnSpc>
                <a:spcPct val="80000"/>
              </a:lnSpc>
            </a:pPr>
            <a:r>
              <a:rPr lang="el-GR" sz="1400" dirty="0" smtClean="0"/>
              <a:t>ε</a:t>
            </a:r>
            <a:r>
              <a:rPr lang="de-DE" sz="1400" baseline="-25000" dirty="0" smtClean="0"/>
              <a:t>x</a:t>
            </a:r>
            <a:r>
              <a:rPr lang="en-US" sz="1400" dirty="0" smtClean="0"/>
              <a:t> = 1.2 nm, </a:t>
            </a:r>
          </a:p>
          <a:p>
            <a:pPr marL="450850" lvl="1">
              <a:lnSpc>
                <a:spcPct val="80000"/>
              </a:lnSpc>
            </a:pPr>
            <a:r>
              <a:rPr lang="el-GR" sz="1400" dirty="0" smtClean="0"/>
              <a:t>κ</a:t>
            </a:r>
            <a:r>
              <a:rPr lang="de-DE" sz="1400" dirty="0" smtClean="0"/>
              <a:t> =  </a:t>
            </a:r>
            <a:r>
              <a:rPr lang="en-US" sz="1400" dirty="0" smtClean="0"/>
              <a:t>0.25%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PETRA IV</a:t>
            </a:r>
          </a:p>
          <a:p>
            <a:pPr marL="450850" lvl="1">
              <a:lnSpc>
                <a:spcPct val="80000"/>
              </a:lnSpc>
              <a:buClr>
                <a:srgbClr val="808080"/>
              </a:buClr>
            </a:pPr>
            <a:r>
              <a:rPr lang="el-GR" sz="1400" dirty="0">
                <a:solidFill>
                  <a:srgbClr val="000000"/>
                </a:solidFill>
              </a:rPr>
              <a:t>ε</a:t>
            </a:r>
            <a:r>
              <a:rPr lang="de-DE" sz="1400" baseline="-25000" dirty="0" err="1" smtClean="0">
                <a:solidFill>
                  <a:srgbClr val="000000"/>
                </a:solidFill>
              </a:rPr>
              <a:t>x,y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= </a:t>
            </a:r>
            <a:r>
              <a:rPr lang="en-US" sz="1400" dirty="0" smtClean="0">
                <a:solidFill>
                  <a:srgbClr val="000000"/>
                </a:solidFill>
              </a:rPr>
              <a:t>15 pm round</a:t>
            </a:r>
          </a:p>
          <a:p>
            <a:pPr marL="450850" lvl="1">
              <a:lnSpc>
                <a:spcPct val="80000"/>
              </a:lnSpc>
              <a:buClr>
                <a:srgbClr val="808080"/>
              </a:buClr>
            </a:pPr>
            <a:r>
              <a:rPr lang="en-US" sz="1400" dirty="0">
                <a:solidFill>
                  <a:srgbClr val="000000"/>
                </a:solidFill>
              </a:rPr>
              <a:t>β</a:t>
            </a:r>
            <a:r>
              <a:rPr lang="en-US" sz="1400" baseline="-25000" dirty="0">
                <a:solidFill>
                  <a:srgbClr val="000000"/>
                </a:solidFill>
              </a:rPr>
              <a:t>x</a:t>
            </a:r>
            <a:r>
              <a:rPr lang="en-US" sz="1400" dirty="0">
                <a:solidFill>
                  <a:srgbClr val="000000"/>
                </a:solidFill>
              </a:rPr>
              <a:t>=5m, β</a:t>
            </a:r>
            <a:r>
              <a:rPr lang="en-US" sz="1400" baseline="-25000" dirty="0">
                <a:solidFill>
                  <a:srgbClr val="000000"/>
                </a:solidFill>
              </a:rPr>
              <a:t>y</a:t>
            </a:r>
            <a:r>
              <a:rPr lang="en-US" sz="1400" dirty="0">
                <a:solidFill>
                  <a:srgbClr val="000000"/>
                </a:solidFill>
              </a:rPr>
              <a:t>=2.5m</a:t>
            </a:r>
          </a:p>
          <a:p>
            <a:pPr marL="266700" lvl="1" indent="0">
              <a:lnSpc>
                <a:spcPct val="80000"/>
              </a:lnSpc>
              <a:buClr>
                <a:srgbClr val="808080"/>
              </a:buClr>
              <a:buNone/>
            </a:pPr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increase by ~40x</a:t>
            </a:r>
            <a:b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    at 80keV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64416" y="3721423"/>
            <a:ext cx="2270724" cy="214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1800" kern="0" dirty="0" smtClean="0"/>
          </a:p>
          <a:p>
            <a:pPr>
              <a:lnSpc>
                <a:spcPct val="80000"/>
              </a:lnSpc>
            </a:pPr>
            <a:r>
              <a:rPr lang="en-US" sz="1800" kern="0" dirty="0" smtClean="0"/>
              <a:t>PETRA IV</a:t>
            </a:r>
            <a:br>
              <a:rPr lang="en-US" sz="1800" kern="0" dirty="0" smtClean="0"/>
            </a:br>
            <a:r>
              <a:rPr lang="en-US" sz="1400" b="1" kern="0" dirty="0" smtClean="0">
                <a:solidFill>
                  <a:srgbClr val="00B050"/>
                </a:solidFill>
              </a:rPr>
              <a:t>aggressive design</a:t>
            </a:r>
            <a:endParaRPr lang="en-US" sz="1800" b="1" kern="0" dirty="0" smtClean="0">
              <a:solidFill>
                <a:srgbClr val="00B050"/>
              </a:solidFill>
            </a:endParaRPr>
          </a:p>
          <a:p>
            <a:pPr marL="450850" lvl="1">
              <a:lnSpc>
                <a:spcPct val="80000"/>
              </a:lnSpc>
              <a:buClr>
                <a:srgbClr val="808080"/>
              </a:buClr>
            </a:pPr>
            <a:r>
              <a:rPr lang="el-GR" sz="1400" kern="0" dirty="0" smtClean="0">
                <a:solidFill>
                  <a:srgbClr val="000000"/>
                </a:solidFill>
              </a:rPr>
              <a:t>ε</a:t>
            </a:r>
            <a:r>
              <a:rPr lang="de-DE" sz="1400" kern="0" baseline="-25000" dirty="0" smtClean="0">
                <a:solidFill>
                  <a:srgbClr val="000000"/>
                </a:solidFill>
              </a:rPr>
              <a:t>x</a:t>
            </a:r>
            <a:r>
              <a:rPr lang="en-US" sz="1400" kern="0" dirty="0" smtClean="0">
                <a:solidFill>
                  <a:srgbClr val="000000"/>
                </a:solidFill>
              </a:rPr>
              <a:t> = 10 pm</a:t>
            </a:r>
          </a:p>
          <a:p>
            <a:pPr marL="450850" lvl="1">
              <a:lnSpc>
                <a:spcPct val="80000"/>
              </a:lnSpc>
              <a:buClr>
                <a:srgbClr val="808080"/>
              </a:buClr>
            </a:pPr>
            <a:r>
              <a:rPr lang="el-GR" sz="1400" dirty="0"/>
              <a:t>κ</a:t>
            </a:r>
            <a:r>
              <a:rPr lang="de-DE" sz="1400" dirty="0"/>
              <a:t> =  </a:t>
            </a:r>
            <a:r>
              <a:rPr lang="de-DE" sz="1400" dirty="0" smtClean="0"/>
              <a:t>5</a:t>
            </a:r>
            <a:r>
              <a:rPr lang="en-US" sz="1400" dirty="0" smtClean="0"/>
              <a:t>0%</a:t>
            </a:r>
          </a:p>
          <a:p>
            <a:pPr marL="450850" lvl="1">
              <a:lnSpc>
                <a:spcPct val="80000"/>
              </a:lnSpc>
              <a:buClr>
                <a:srgbClr val="808080"/>
              </a:buClr>
            </a:pPr>
            <a:r>
              <a:rPr lang="en-US" sz="1400" dirty="0">
                <a:solidFill>
                  <a:srgbClr val="000000"/>
                </a:solidFill>
              </a:rPr>
              <a:t>β</a:t>
            </a:r>
            <a:r>
              <a:rPr lang="en-US" sz="1400" baseline="-25000" dirty="0" err="1">
                <a:solidFill>
                  <a:srgbClr val="000000"/>
                </a:solidFill>
              </a:rPr>
              <a:t>x,y</a:t>
            </a:r>
            <a:r>
              <a:rPr lang="en-US" sz="1400" dirty="0">
                <a:solidFill>
                  <a:srgbClr val="000000"/>
                </a:solidFill>
              </a:rPr>
              <a:t> = 1m</a:t>
            </a:r>
            <a:endParaRPr lang="en-US" sz="1400" b="1" dirty="0"/>
          </a:p>
          <a:p>
            <a:pPr marL="266700" lvl="1" indent="0">
              <a:lnSpc>
                <a:spcPct val="80000"/>
              </a:lnSpc>
              <a:buClr>
                <a:srgbClr val="808080"/>
              </a:buClr>
              <a:buNone/>
            </a:pPr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>
                <a:solidFill>
                  <a:srgbClr val="000000"/>
                </a:solidFill>
                <a:sym typeface="Wingdings" panose="05000000000000000000" pitchFamily="2" charset="2"/>
              </a:rPr>
              <a:t>increase by </a:t>
            </a:r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~200x</a:t>
            </a:r>
            <a:r>
              <a:rPr lang="en-US" sz="1400" dirty="0">
                <a:solidFill>
                  <a:srgbClr val="000000"/>
                </a:solidFill>
                <a:sym typeface="Wingdings" panose="05000000000000000000" pitchFamily="2" charset="2"/>
              </a:rPr>
              <a:t/>
            </a:r>
            <a:br>
              <a:rPr lang="en-US" sz="14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sz="1400" dirty="0">
                <a:solidFill>
                  <a:srgbClr val="000000"/>
                </a:solidFill>
                <a:sym typeface="Wingdings" panose="05000000000000000000" pitchFamily="2" charset="2"/>
              </a:rPr>
              <a:t>     at 80keV</a:t>
            </a:r>
            <a:endParaRPr lang="en-US" sz="1400" dirty="0">
              <a:solidFill>
                <a:srgbClr val="000000"/>
              </a:solidFill>
            </a:endParaRPr>
          </a:p>
          <a:p>
            <a:pPr marL="450850" lvl="1">
              <a:lnSpc>
                <a:spcPct val="80000"/>
              </a:lnSpc>
              <a:buClr>
                <a:srgbClr val="808080"/>
              </a:buClr>
            </a:pPr>
            <a:endParaRPr lang="en-US" sz="1400" dirty="0"/>
          </a:p>
          <a:p>
            <a:pPr marL="265113" lvl="1" indent="-265113">
              <a:lnSpc>
                <a:spcPct val="80000"/>
              </a:lnSpc>
              <a:buClr>
                <a:srgbClr val="F28E00"/>
              </a:buClr>
              <a:buFont typeface="Arial Black" pitchFamily="34" charset="0"/>
              <a:buChar char="&gt;"/>
            </a:pPr>
            <a:endParaRPr lang="de-DE" sz="1400" kern="0" dirty="0" smtClean="0"/>
          </a:p>
          <a:p>
            <a:pPr>
              <a:lnSpc>
                <a:spcPct val="80000"/>
              </a:lnSpc>
            </a:pPr>
            <a:endParaRPr lang="en-US" sz="1800" kern="0" dirty="0" smtClean="0"/>
          </a:p>
          <a:p>
            <a:pPr>
              <a:lnSpc>
                <a:spcPct val="80000"/>
              </a:lnSpc>
            </a:pPr>
            <a:endParaRPr lang="en-US" sz="1800" kern="0" dirty="0" smtClean="0"/>
          </a:p>
        </p:txBody>
      </p:sp>
      <p:pic>
        <p:nvPicPr>
          <p:cNvPr id="1144834" name="Picture 2" descr="H:\tischer\ID_Brilliance\LEAPSplus_cohF_1202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" y="954000"/>
            <a:ext cx="6585938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7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Effect of energy spread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211189" y="932835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Energy spread to be minimized – try to avoid damping wigglers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8531" y="1356852"/>
            <a:ext cx="7616821" cy="4594122"/>
            <a:chOff x="284610" y="1007064"/>
            <a:chExt cx="8070115" cy="5744728"/>
          </a:xfrm>
        </p:grpSpPr>
        <p:pic>
          <p:nvPicPr>
            <p:cNvPr id="6" name="Picture 3" descr="H:\tischer\ID_Brilliance\P4r10pm_b_and_es_vgl_Brilli_a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" r="3159"/>
            <a:stretch/>
          </p:blipFill>
          <p:spPr bwMode="auto">
            <a:xfrm>
              <a:off x="284610" y="1007064"/>
              <a:ext cx="8070115" cy="5744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951666" y="5505703"/>
              <a:ext cx="3793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err="1" smtClean="0"/>
                <a:t>beta_x,y</a:t>
              </a:r>
              <a:r>
                <a:rPr lang="de-DE" sz="1200" b="1" dirty="0" smtClean="0"/>
                <a:t> = 1m (solid),   2m (</a:t>
              </a:r>
              <a:r>
                <a:rPr lang="de-DE" sz="1200" b="1" dirty="0" err="1" smtClean="0"/>
                <a:t>dashed</a:t>
              </a:r>
              <a:r>
                <a:rPr lang="de-DE" sz="1200" b="1" dirty="0" smtClean="0"/>
                <a:t>),   5m (</a:t>
              </a:r>
              <a:r>
                <a:rPr lang="de-DE" sz="1200" b="1" dirty="0" err="1" smtClean="0"/>
                <a:t>dotted</a:t>
              </a:r>
              <a:r>
                <a:rPr lang="de-DE" sz="1200" b="1" dirty="0" smtClean="0"/>
                <a:t>)</a:t>
              </a:r>
              <a:endParaRPr lang="de-DE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09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Touschek Lifetime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3820886"/>
            <a:ext cx="8520113" cy="2237014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Simplified analytical model with averaged optical functions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For </a:t>
            </a:r>
            <a:r>
              <a:rPr lang="en-US" sz="1600" dirty="0"/>
              <a:t>very small emittances Touschek lifetime will rise again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 larger momentum acceptance shifts the lifetime minimum to higher emittances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From </a:t>
            </a:r>
            <a:r>
              <a:rPr lang="en-US" sz="1600" dirty="0" err="1"/>
              <a:t>Piwinski’s</a:t>
            </a:r>
            <a:r>
              <a:rPr lang="en-US" sz="1600" dirty="0"/>
              <a:t> formula: For </a:t>
            </a:r>
            <a:r>
              <a:rPr lang="en-US" sz="1600" dirty="0">
                <a:sym typeface="Symbol"/>
              </a:rPr>
              <a:t> </a:t>
            </a:r>
            <a:r>
              <a:rPr lang="en-US" sz="1600" dirty="0"/>
              <a:t>&gt; 5 h in the range of 10-30 </a:t>
            </a:r>
            <a:r>
              <a:rPr lang="en-US" sz="1600" dirty="0" err="1"/>
              <a:t>pm·rad</a:t>
            </a:r>
            <a:r>
              <a:rPr lang="en-US" sz="1600" dirty="0"/>
              <a:t> a momentum acceptance of &gt; 2% is needed</a:t>
            </a:r>
          </a:p>
          <a:p>
            <a:pPr lvl="1">
              <a:buClr>
                <a:schemeClr val="accent6"/>
              </a:buClr>
            </a:pPr>
            <a:r>
              <a:rPr lang="en-US" sz="1200" dirty="0"/>
              <a:t>Conditions: E = 6 GeV, round beam, </a:t>
            </a:r>
            <a:r>
              <a:rPr lang="en-US" sz="1200" i="1" dirty="0"/>
              <a:t>N</a:t>
            </a:r>
            <a:r>
              <a:rPr lang="en-US" sz="1200" dirty="0"/>
              <a:t> = 10</a:t>
            </a:r>
            <a:r>
              <a:rPr lang="en-US" sz="1200" baseline="30000" dirty="0"/>
              <a:t>10  </a:t>
            </a:r>
            <a:r>
              <a:rPr lang="en-US" sz="1200" dirty="0"/>
              <a:t>particles in bunch</a:t>
            </a:r>
            <a:br>
              <a:rPr lang="en-US" sz="1200" dirty="0"/>
            </a:br>
            <a:r>
              <a:rPr lang="en-US" sz="1200" dirty="0"/>
              <a:t>&lt;</a:t>
            </a:r>
            <a:r>
              <a:rPr lang="en-US" sz="1200" i="1" dirty="0" err="1">
                <a:latin typeface="Symbol" panose="05050102010706020507" pitchFamily="18" charset="2"/>
              </a:rPr>
              <a:t>b</a:t>
            </a:r>
            <a:r>
              <a:rPr lang="en-US" sz="1200" baseline="-25000" dirty="0" err="1"/>
              <a:t>x</a:t>
            </a:r>
            <a:r>
              <a:rPr lang="en-US" sz="1200" dirty="0"/>
              <a:t>&gt; = 4.8 m, &lt;</a:t>
            </a:r>
            <a:r>
              <a:rPr lang="en-US" sz="1200" i="1" dirty="0">
                <a:latin typeface="Symbol" panose="05050102010706020507" pitchFamily="18" charset="2"/>
              </a:rPr>
              <a:t>b</a:t>
            </a:r>
            <a:r>
              <a:rPr lang="en-US" sz="1200" baseline="-25000" dirty="0"/>
              <a:t>y</a:t>
            </a:r>
            <a:r>
              <a:rPr lang="en-US" sz="1200" dirty="0"/>
              <a:t>&gt; = 8.9 m, &lt;</a:t>
            </a:r>
            <a:r>
              <a:rPr lang="en-US" sz="1200" i="1" dirty="0" err="1"/>
              <a:t>D</a:t>
            </a:r>
            <a:r>
              <a:rPr lang="en-US" sz="1200" baseline="-25000" dirty="0" err="1"/>
              <a:t>x</a:t>
            </a:r>
            <a:r>
              <a:rPr lang="en-US" sz="1200" dirty="0"/>
              <a:t>&gt; = 1.3 cm ,</a:t>
            </a:r>
            <a:r>
              <a:rPr lang="el-GR" sz="1200" dirty="0"/>
              <a:t> </a:t>
            </a:r>
            <a:r>
              <a:rPr lang="el-GR" sz="1200" i="1" dirty="0"/>
              <a:t>σ</a:t>
            </a:r>
            <a:r>
              <a:rPr lang="en-US" sz="1200" baseline="-25000" dirty="0"/>
              <a:t>s</a:t>
            </a:r>
            <a:r>
              <a:rPr lang="en-US" sz="1200" dirty="0"/>
              <a:t>=1 cm, </a:t>
            </a:r>
            <a:r>
              <a:rPr lang="el-GR" sz="1200" dirty="0"/>
              <a:t> </a:t>
            </a:r>
            <a:r>
              <a:rPr lang="el-GR" sz="1200" i="1" dirty="0"/>
              <a:t>σ</a:t>
            </a:r>
            <a:r>
              <a:rPr lang="en-US" sz="1200" baseline="-25000" dirty="0"/>
              <a:t>p </a:t>
            </a:r>
            <a:r>
              <a:rPr lang="en-US" sz="1200" dirty="0"/>
              <a:t>= 10</a:t>
            </a:r>
            <a:r>
              <a:rPr lang="en-US" sz="1200" baseline="30000" dirty="0"/>
              <a:t>-3</a:t>
            </a:r>
            <a:r>
              <a:rPr lang="en-US" sz="1200" dirty="0"/>
              <a:t>  (scaled </a:t>
            </a:r>
            <a:r>
              <a:rPr lang="en-US" sz="1200" dirty="0" smtClean="0"/>
              <a:t>ESRF-H7BA-cell</a:t>
            </a:r>
            <a:r>
              <a:rPr lang="en-US" sz="1200" dirty="0"/>
              <a:t>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4" y="783181"/>
            <a:ext cx="4095750" cy="3072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23" y="783181"/>
            <a:ext cx="4019575" cy="3015580"/>
          </a:xfrm>
          <a:prstGeom prst="rect">
            <a:avLst/>
          </a:prstGeom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759096" y="1938915"/>
            <a:ext cx="836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0000FF"/>
                </a:solidFill>
              </a:rPr>
              <a:t>10 pm</a:t>
            </a:r>
            <a:r>
              <a:rPr lang="en-US" altLang="de-DE" dirty="0"/>
              <a:t> </a:t>
            </a:r>
            <a:endParaRPr lang="de-DE" altLang="de-DE" dirty="0"/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7378220" y="2763711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327E36"/>
                </a:solidFill>
              </a:rPr>
              <a:t>20 pm </a:t>
            </a:r>
            <a:endParaRPr lang="de-DE" altLang="de-DE" dirty="0">
              <a:solidFill>
                <a:srgbClr val="327E36"/>
              </a:solidFill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987071" y="1753178"/>
            <a:ext cx="652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 smtClean="0">
                <a:solidFill>
                  <a:srgbClr val="0000FF"/>
                </a:solidFill>
              </a:rPr>
              <a:t>2.5%</a:t>
            </a:r>
            <a:endParaRPr lang="de-DE" altLang="de-DE" dirty="0"/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577496" y="2609092"/>
            <a:ext cx="4812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 smtClean="0">
                <a:solidFill>
                  <a:srgbClr val="327E36"/>
                </a:solidFill>
              </a:rPr>
              <a:t>2%</a:t>
            </a:r>
            <a:endParaRPr lang="de-DE" altLang="de-DE" dirty="0">
              <a:solidFill>
                <a:srgbClr val="327E36"/>
              </a:solidFill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136510" y="3061946"/>
            <a:ext cx="652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 smtClean="0">
                <a:solidFill>
                  <a:srgbClr val="FF0000"/>
                </a:solidFill>
              </a:rPr>
              <a:t>1.5%</a:t>
            </a:r>
            <a:endParaRPr lang="de-DE" altLang="de-DE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09625" y="3080996"/>
            <a:ext cx="31623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7E36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136509" y="3724275"/>
            <a:ext cx="6527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71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IBS and Touschek Lifetime (500 MHz, 10% coupling)</a:t>
            </a:r>
            <a:endParaRPr lang="en-US" noProof="0" dirty="0"/>
          </a:p>
        </p:txBody>
      </p:sp>
      <p:sp>
        <p:nvSpPr>
          <p:cNvPr id="2" name="TextBox 1"/>
          <p:cNvSpPr txBox="1"/>
          <p:nvPr/>
        </p:nvSpPr>
        <p:spPr>
          <a:xfrm>
            <a:off x="5569527" y="1688630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spread</a:t>
            </a:r>
            <a:br>
              <a:rPr lang="en-US" dirty="0" smtClean="0"/>
            </a:br>
            <a:r>
              <a:rPr lang="en-US" dirty="0" smtClean="0"/>
              <a:t>is wiggler dominated!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8"/>
          <a:stretch/>
        </p:blipFill>
        <p:spPr>
          <a:xfrm>
            <a:off x="484166" y="813712"/>
            <a:ext cx="4212687" cy="3004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9"/>
          <a:stretch/>
        </p:blipFill>
        <p:spPr>
          <a:xfrm>
            <a:off x="4854065" y="867013"/>
            <a:ext cx="4123705" cy="2950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3"/>
          <a:stretch/>
        </p:blipFill>
        <p:spPr>
          <a:xfrm>
            <a:off x="4938402" y="3817853"/>
            <a:ext cx="3873811" cy="2780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/>
          <a:stretch/>
        </p:blipFill>
        <p:spPr>
          <a:xfrm>
            <a:off x="522181" y="3817854"/>
            <a:ext cx="4174672" cy="29489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88486" y="5369688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mm → 13 </a:t>
            </a:r>
            <a:r>
              <a:rPr lang="en-US" dirty="0" err="1" smtClean="0"/>
              <a:t>ps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5878286" y="1781299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spread </a:t>
            </a:r>
            <a:r>
              <a:rPr lang="en-US" dirty="0" smtClean="0"/>
              <a:t>≈1.5·10</a:t>
            </a:r>
            <a:r>
              <a:rPr lang="en-US" baseline="30000" dirty="0" smtClean="0"/>
              <a:t>-3</a:t>
            </a:r>
            <a:endParaRPr lang="en-US" dirty="0"/>
          </a:p>
          <a:p>
            <a:r>
              <a:rPr lang="en-US" dirty="0"/>
              <a:t>Wiggler dominated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3289465" y="1781299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</a:t>
            </a:r>
            <a:r>
              <a:rPr lang="en-US" baseline="-25000" dirty="0" smtClean="0"/>
              <a:t>x</a:t>
            </a:r>
            <a:endParaRPr lang="de-DE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35621" y="2808548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</a:t>
            </a:r>
            <a:r>
              <a:rPr lang="en-US" baseline="-25000" dirty="0" smtClean="0"/>
              <a:t>y</a:t>
            </a:r>
            <a:endParaRPr lang="de-DE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787930" y="1223436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bunches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1154023" y="1904409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960 bunches</a:t>
            </a:r>
            <a:endParaRPr lang="de-DE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306288" y="2327658"/>
            <a:ext cx="0" cy="4848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946607" y="1553784"/>
            <a:ext cx="0" cy="4848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70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IBS and Touschek Lifetime (100 MHz, </a:t>
            </a:r>
            <a:r>
              <a:rPr lang="en-US" noProof="0" dirty="0" smtClean="0"/>
              <a:t>100</a:t>
            </a:r>
            <a:r>
              <a:rPr lang="en-US" noProof="0" dirty="0"/>
              <a:t>% coupling)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2376" y="1716961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spread</a:t>
            </a:r>
            <a:br>
              <a:rPr lang="en-US" dirty="0" smtClean="0"/>
            </a:br>
            <a:r>
              <a:rPr lang="en-US" dirty="0" smtClean="0"/>
              <a:t>is wiggler dominated!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6"/>
          <a:stretch/>
        </p:blipFill>
        <p:spPr>
          <a:xfrm>
            <a:off x="420392" y="818241"/>
            <a:ext cx="4145258" cy="2966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/>
          <a:stretch/>
        </p:blipFill>
        <p:spPr>
          <a:xfrm>
            <a:off x="4900266" y="874419"/>
            <a:ext cx="3932139" cy="2806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2"/>
          <a:stretch/>
        </p:blipFill>
        <p:spPr>
          <a:xfrm>
            <a:off x="4982873" y="3785229"/>
            <a:ext cx="3829339" cy="2820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3"/>
          <a:stretch/>
        </p:blipFill>
        <p:spPr>
          <a:xfrm>
            <a:off x="420392" y="3785230"/>
            <a:ext cx="4044730" cy="2873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2236" y="4411663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mm </a:t>
            </a:r>
            <a:r>
              <a:rPr lang="en-US" dirty="0"/>
              <a:t>→</a:t>
            </a:r>
            <a:r>
              <a:rPr lang="en-US" dirty="0" smtClean="0"/>
              <a:t> 23 </a:t>
            </a:r>
            <a:r>
              <a:rPr lang="en-US" dirty="0" err="1" smtClean="0"/>
              <a:t>ps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5878286" y="1781299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spread ≈1.5·10</a:t>
            </a:r>
            <a:r>
              <a:rPr lang="en-US" baseline="30000" dirty="0" smtClean="0"/>
              <a:t>-3</a:t>
            </a:r>
            <a:endParaRPr lang="en-US" dirty="0" smtClean="0"/>
          </a:p>
          <a:p>
            <a:r>
              <a:rPr lang="en-US" dirty="0" smtClean="0"/>
              <a:t>Wiggler dominated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2267885" y="2553102"/>
            <a:ext cx="643125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 </a:t>
            </a:r>
            <a:r>
              <a:rPr lang="en-US" baseline="-25000" dirty="0" smtClean="0"/>
              <a:t>x=</a:t>
            </a:r>
            <a:r>
              <a:rPr lang="el-GR" dirty="0" smtClean="0"/>
              <a:t>ε</a:t>
            </a:r>
            <a:r>
              <a:rPr lang="en-US" baseline="-25000" dirty="0"/>
              <a:t>y</a:t>
            </a:r>
            <a:endParaRPr lang="de-DE" baseline="-25000" dirty="0"/>
          </a:p>
          <a:p>
            <a:endParaRPr lang="de-DE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631680" y="200934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bunches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1059023" y="2178703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768 bunches</a:t>
            </a:r>
            <a:endParaRPr lang="de-DE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294413" y="2526467"/>
            <a:ext cx="0" cy="4848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789784" y="2366074"/>
            <a:ext cx="0" cy="4848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92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Petra IV reference lattice open issues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DA ~ 1 mm </a:t>
            </a:r>
            <a:r>
              <a:rPr lang="en-US" altLang="de-DE" sz="1600" dirty="0" err="1" smtClean="0">
                <a:solidFill>
                  <a:srgbClr val="000000"/>
                </a:solidFill>
                <a:sym typeface="Symbol" pitchFamily="18" charset="2"/>
              </a:rPr>
              <a:t>mrad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 w/o errors – 1cm at injection point. Trying to improve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Alignment tolerances very tight (few mu m </a:t>
            </a:r>
            <a:r>
              <a:rPr lang="en-US" altLang="de-DE" sz="1600" dirty="0" err="1" smtClean="0">
                <a:solidFill>
                  <a:srgbClr val="000000"/>
                </a:solidFill>
                <a:sym typeface="Symbol" pitchFamily="18" charset="2"/>
              </a:rPr>
              <a:t>rms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Magnet strengths to be reduced (</a:t>
            </a:r>
            <a:r>
              <a:rPr lang="en-US" altLang="de-DE" sz="1600" dirty="0" err="1" smtClean="0">
                <a:solidFill>
                  <a:srgbClr val="000000"/>
                </a:solidFill>
                <a:sym typeface="Symbol" pitchFamily="18" charset="2"/>
              </a:rPr>
              <a:t>sextupole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MOGA extremely </a:t>
            </a:r>
            <a:r>
              <a:rPr lang="en-US" altLang="de-DE" sz="1600" dirty="0" err="1" smtClean="0">
                <a:solidFill>
                  <a:srgbClr val="000000"/>
                </a:solidFill>
                <a:sym typeface="Symbol" pitchFamily="18" charset="2"/>
              </a:rPr>
              <a:t>cpu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 and time-consuming</a:t>
            </a:r>
          </a:p>
        </p:txBody>
      </p:sp>
      <p:pic>
        <p:nvPicPr>
          <p:cNvPr id="8194" name="Picture 2" descr="C:\Users\iagapov\Desktop\Documents\p4\optics_design\2017_09_21_arcidosso\TuneDiagram_S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4" y="2804583"/>
            <a:ext cx="4280830" cy="32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agapov\Desktop\Documents\p4\optics_design\2017_09_21_arcidosso\FMA_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04583"/>
            <a:ext cx="4280831" cy="32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Round beams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Some applications could benefit from round beams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Smaller IBS growth rates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But: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Brightness counts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Beamline optics counts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34" y="4883373"/>
            <a:ext cx="2539999" cy="118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61" y="4630977"/>
            <a:ext cx="2128573" cy="15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4788585"/>
            <a:ext cx="2837694" cy="137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51" y="1007481"/>
            <a:ext cx="2914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photon-science.desy.de/sites/site_photonscience/content/e58/e176720/e177229/e178584/e178619/e196867/e178621/2beamline_p09_small_e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58961"/>
            <a:ext cx="5562805" cy="143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955" y="3532239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P09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4022605" y="4630977"/>
            <a:ext cx="4110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Matsushita http</a:t>
            </a:r>
            <a:r>
              <a:rPr lang="de-DE" dirty="0"/>
              <a:t>://cheiron2010.spring8.or.jp/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73" y="3494510"/>
            <a:ext cx="3131852" cy="9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58699" y="3435937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benchmark optics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0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Round beams -- methods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Wigglers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Coupling </a:t>
            </a:r>
          </a:p>
          <a:p>
            <a:pPr lvl="1"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</a:pPr>
            <a:r>
              <a:rPr lang="en-US" altLang="de-DE" dirty="0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altLang="de-DE" dirty="0" smtClean="0">
                <a:solidFill>
                  <a:srgbClr val="000000"/>
                </a:solidFill>
                <a:sym typeface="Symbol" pitchFamily="18" charset="2"/>
              </a:rPr>
              <a:t>esonance</a:t>
            </a:r>
          </a:p>
          <a:p>
            <a:pPr lvl="1"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</a:pPr>
            <a:r>
              <a:rPr lang="en-US" altLang="de-DE" dirty="0" smtClean="0">
                <a:solidFill>
                  <a:srgbClr val="000000"/>
                </a:solidFill>
                <a:sym typeface="Symbol" pitchFamily="18" charset="2"/>
              </a:rPr>
              <a:t>Moebius and modifications (Novosibirsk, Cornell, PSI,…)</a:t>
            </a:r>
          </a:p>
        </p:txBody>
      </p:sp>
    </p:spTree>
    <p:extLst>
      <p:ext uri="{BB962C8B-B14F-4D97-AF65-F5344CB8AC3E}">
        <p14:creationId xmlns:p14="http://schemas.microsoft.com/office/powerpoint/2010/main" val="837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Petra III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Bringing tunes to  coupling resonance routinely for coupling correction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IBS measurements at 3 GeV in 2013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Recent campaign – try to achieve operational parameters with round beam</a:t>
            </a:r>
          </a:p>
        </p:txBody>
      </p:sp>
      <p:pic>
        <p:nvPicPr>
          <p:cNvPr id="3074" name="Picture 2" descr="http://ttfinfo.desy.de/petra/data/2013/49/04.12_M/2013-12-04T13:53:30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75" y="2567517"/>
            <a:ext cx="3993272" cy="32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1685" y="3913745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GeV measurement </a:t>
            </a:r>
          </a:p>
          <a:p>
            <a:r>
              <a:rPr lang="en-US" sz="1400" dirty="0" smtClean="0"/>
              <a:t>Jan 2013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007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Petra III details on coupling resonance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Emittance ratio </a:t>
            </a:r>
            <a:r>
              <a:rPr lang="en-US" altLang="de-DE" sz="1600" dirty="0" err="1" smtClean="0">
                <a:solidFill>
                  <a:srgbClr val="000000"/>
                </a:solidFill>
                <a:sym typeface="Symbol" pitchFamily="18" charset="2"/>
              </a:rPr>
              <a:t>Guignard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 Phys. Rev, E 51, 6 1995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endParaRPr lang="en-US" altLang="de-DE" sz="1600" dirty="0">
              <a:solidFill>
                <a:srgbClr val="000000"/>
              </a:solidFill>
              <a:sym typeface="Symbol" pitchFamily="18" charset="2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sym typeface="Symbol" pitchFamily="18" charset="2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</a:p>
        </p:txBody>
      </p:sp>
      <p:pic>
        <p:nvPicPr>
          <p:cNvPr id="2050" name="Picture 2" descr="http://ttfinfo.desy.de/petra/data/2017/36/06.09_a/2017-09-06T15:29:20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47" y="943689"/>
            <a:ext cx="3735260" cy="24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10757" y="1203006"/>
                <a:ext cx="1242976" cy="748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g</a:t>
                </a:r>
                <a:r>
                  <a:rPr lang="de-DE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+2</m:t>
                        </m:r>
                      </m:den>
                    </m:f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57" y="1203006"/>
                <a:ext cx="1242976" cy="748218"/>
              </a:xfrm>
              <a:prstGeom prst="rect">
                <a:avLst/>
              </a:prstGeom>
              <a:blipFill rotWithShape="1">
                <a:blip r:embed="rId3"/>
                <a:stretch>
                  <a:fillRect l="-24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ttfinfo.desy.de/petra/data/2017/36/06.09_M/2017-09-06T14:27:53-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47" y="3635477"/>
            <a:ext cx="3756827" cy="2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7581" y="4019594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20.45 kHz (</a:t>
            </a:r>
            <a:r>
              <a:rPr lang="en-US" sz="1400" dirty="0" err="1" smtClean="0"/>
              <a:t>Qx</a:t>
            </a:r>
            <a:r>
              <a:rPr lang="en-US" sz="1400" dirty="0" smtClean="0"/>
              <a:t>=</a:t>
            </a:r>
            <a:r>
              <a:rPr lang="en-US" sz="1400" dirty="0" err="1" smtClean="0"/>
              <a:t>Qy</a:t>
            </a:r>
            <a:r>
              <a:rPr lang="en-US" sz="1400" dirty="0" smtClean="0"/>
              <a:t>=0.157)</a:t>
            </a:r>
            <a:endParaRPr lang="de-DE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10748" y="1180933"/>
            <a:ext cx="20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24.6 kHz (</a:t>
            </a:r>
            <a:r>
              <a:rPr lang="en-US" sz="1400" dirty="0" err="1" smtClean="0"/>
              <a:t>Qx</a:t>
            </a:r>
            <a:r>
              <a:rPr lang="en-US" sz="1400" dirty="0" smtClean="0"/>
              <a:t>=</a:t>
            </a:r>
            <a:r>
              <a:rPr lang="en-US" sz="1400" dirty="0" err="1" smtClean="0"/>
              <a:t>Qy</a:t>
            </a:r>
            <a:r>
              <a:rPr lang="en-US" sz="1400" dirty="0" smtClean="0"/>
              <a:t>=0.19)</a:t>
            </a:r>
          </a:p>
          <a:p>
            <a:r>
              <a:rPr lang="en-US" sz="1400" dirty="0" smtClean="0"/>
              <a:t>Separation 2kHz = 0.01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77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Contents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b="0" dirty="0" smtClean="0">
                <a:solidFill>
                  <a:srgbClr val="000000"/>
                </a:solidFill>
                <a:sym typeface="Symbol" pitchFamily="18" charset="2"/>
              </a:rPr>
              <a:t>Petra IV – the Petra III upgrade project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ound beams on coupling resonance – experience at Petra III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Twist lattice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Nonlinear dynamics aspects in the twist lattice</a:t>
            </a:r>
          </a:p>
        </p:txBody>
      </p:sp>
    </p:spTree>
    <p:extLst>
      <p:ext uri="{BB962C8B-B14F-4D97-AF65-F5344CB8AC3E}">
        <p14:creationId xmlns:p14="http://schemas.microsoft.com/office/powerpoint/2010/main" val="29457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Petra III details on coupling resonance</a:t>
            </a:r>
          </a:p>
        </p:txBody>
      </p:sp>
      <p:pic>
        <p:nvPicPr>
          <p:cNvPr id="6146" name="Picture 2" descr="http://ttfinfo.desy.de/petra/data/2017/36/06.09_a/2017-09-06T20:25:00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2" y="3911302"/>
            <a:ext cx="2595606" cy="213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3895" y="2907874"/>
            <a:ext cx="41280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BB measurement with LOCO – 10% BB at source</a:t>
            </a:r>
          </a:p>
          <a:p>
            <a:r>
              <a:rPr lang="en-US" sz="1400" dirty="0" smtClean="0"/>
              <a:t>Unfortunately works only on a </a:t>
            </a:r>
            <a:r>
              <a:rPr lang="en-US" sz="1400" dirty="0" err="1" smtClean="0"/>
              <a:t>neighbouring</a:t>
            </a:r>
            <a:r>
              <a:rPr lang="en-US" sz="1400" dirty="0" smtClean="0"/>
              <a:t> tune</a:t>
            </a:r>
          </a:p>
          <a:p>
            <a:endParaRPr lang="de-DE" sz="1400" dirty="0"/>
          </a:p>
        </p:txBody>
      </p:sp>
      <p:pic>
        <p:nvPicPr>
          <p:cNvPr id="6148" name="Picture 4" descr="http://ttfinfo.desy.de/petra/data/2017/36/06.09_a/2017-09-06T20:24:57-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71" y="3873411"/>
            <a:ext cx="2687535" cy="221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tfinfo.desy.de/petra/data/2017/36/06.09_a/2017-09-07T10:23:31-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06" y="3778920"/>
            <a:ext cx="2932357" cy="24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027903" y="4719484"/>
            <a:ext cx="368710" cy="68580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Operational considerations on resonance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Need to correct and measure optics (dispersion, BB) – more difficult on resonance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If coupling is well corrected – resonance narrow, intensity drop moves tune away 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Resonance broad – getting vertical dispersion; Balance to be understood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Need to figure out optimal injection scheme (e.g. inject close to resonance, broaden with skew)</a:t>
            </a:r>
            <a:endParaRPr lang="en-US" altLang="de-DE" sz="1200" dirty="0" smtClean="0">
              <a:solidFill>
                <a:srgbClr val="000000"/>
              </a:solidFill>
              <a:sym typeface="Symbol" pitchFamily="18" charset="2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49759" y="4595221"/>
            <a:ext cx="368710" cy="68580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Petra III details on coupling resonance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402159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Results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Getting round beam within 10-20% measurement</a:t>
            </a:r>
            <a:r>
              <a:rPr lang="en-US" altLang="de-DE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uncertainty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Approx. </a:t>
            </a:r>
            <a:r>
              <a:rPr lang="en-US" altLang="de-DE" sz="1600" dirty="0">
                <a:solidFill>
                  <a:srgbClr val="000000"/>
                </a:solidFill>
                <a:sym typeface="Symbol" pitchFamily="18" charset="2"/>
              </a:rPr>
              <a:t>h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alf emittance (down to 800/700; flat beam ~1500/15 ) only close to the original WP. </a:t>
            </a:r>
            <a:r>
              <a:rPr lang="en-US" altLang="de-DE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At tunes around 0.24 getting vertical emittance blowup without reduction in hor.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Store 2.7 mA per single bunch (same as present high charge mode)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TODO: optimize working point, </a:t>
            </a:r>
            <a:r>
              <a:rPr lang="en-US" altLang="de-DE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try to store 100 mA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Top-up probably impossible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7262" y="1187575"/>
            <a:ext cx="2393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2D interferometric system:</a:t>
            </a:r>
            <a:endParaRPr lang="de-DE" sz="1000" dirty="0" smtClean="0"/>
          </a:p>
          <a:p>
            <a:r>
              <a:rPr lang="de-DE" sz="1000" dirty="0" smtClean="0"/>
              <a:t>A. </a:t>
            </a:r>
            <a:r>
              <a:rPr lang="de-DE" sz="1000" dirty="0" err="1" smtClean="0"/>
              <a:t>Novokshonov</a:t>
            </a:r>
            <a:r>
              <a:rPr lang="de-DE" sz="1000" dirty="0" smtClean="0"/>
              <a:t> et al., </a:t>
            </a:r>
            <a:r>
              <a:rPr lang="de-DE" sz="1000" dirty="0" err="1" smtClean="0"/>
              <a:t>proc</a:t>
            </a:r>
            <a:r>
              <a:rPr lang="de-DE" sz="1000" dirty="0" smtClean="0"/>
              <a:t> IPAC 2017</a:t>
            </a:r>
          </a:p>
          <a:p>
            <a:r>
              <a:rPr lang="de-DE" sz="1000" dirty="0" smtClean="0"/>
              <a:t>A. </a:t>
            </a:r>
            <a:r>
              <a:rPr lang="de-DE" sz="1000" dirty="0" err="1"/>
              <a:t>Novokshonov</a:t>
            </a:r>
            <a:r>
              <a:rPr lang="de-DE" sz="1000" dirty="0"/>
              <a:t> et al., </a:t>
            </a:r>
            <a:r>
              <a:rPr lang="de-DE" sz="1000" dirty="0" err="1"/>
              <a:t>proc</a:t>
            </a:r>
            <a:r>
              <a:rPr lang="de-DE" sz="1000" dirty="0"/>
              <a:t> </a:t>
            </a:r>
            <a:r>
              <a:rPr lang="de-DE" sz="1000" dirty="0" smtClean="0"/>
              <a:t>IBIC 2016</a:t>
            </a:r>
            <a:endParaRPr lang="de-DE" sz="1000" dirty="0"/>
          </a:p>
          <a:p>
            <a:pPr marL="228600" indent="-228600">
              <a:buAutoNum type="alphaUcPeriod"/>
            </a:pPr>
            <a:endParaRPr lang="de-DE" sz="1000" dirty="0"/>
          </a:p>
        </p:txBody>
      </p:sp>
      <p:pic>
        <p:nvPicPr>
          <p:cNvPr id="7170" name="Picture 2" descr="http://ttfinfo.desy.de/petra/data/2017/36/06.09_a/2017-09-06T18:26:3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67" y="1895461"/>
            <a:ext cx="4407565" cy="38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lattices for Petra IV – exploiting geometry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Hybrid 7BA lattice </a:t>
            </a:r>
            <a:r>
              <a:rPr lang="en-US" altLang="de-DE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used for CDR  studies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However with 6/8 arcs having no IDs this is not optimal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Looking into alternative lattices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4" y="3331443"/>
            <a:ext cx="3520704" cy="2618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56" y="3348491"/>
            <a:ext cx="3497782" cy="2601476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 bwMode="auto">
          <a:xfrm>
            <a:off x="4437148" y="4319167"/>
            <a:ext cx="257712" cy="268196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34" y="863147"/>
            <a:ext cx="2600892" cy="23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5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Twist lattice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A lattice based on following concepts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Non-interleaved </a:t>
            </a:r>
            <a:r>
              <a:rPr lang="en-US" altLang="de-DE" sz="1600" dirty="0" err="1" smtClean="0">
                <a:solidFill>
                  <a:srgbClr val="000000"/>
                </a:solidFill>
                <a:sym typeface="Symbol" pitchFamily="18" charset="2"/>
              </a:rPr>
              <a:t>sextupole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 scheme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Non-local chromaticity correction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Phase space exchange (Twist)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60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3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1329840" y="2453400"/>
            <a:ext cx="2638440" cy="5292720"/>
          </a:xfrm>
          <a:prstGeom prst="rect">
            <a:avLst/>
          </a:prstGeom>
          <a:ln>
            <a:noFill/>
          </a:ln>
        </p:spPr>
      </p:pic>
      <p:sp>
        <p:nvSpPr>
          <p:cNvPr id="197" name="TextShape 1"/>
          <p:cNvSpPr txBox="1"/>
          <p:nvPr/>
        </p:nvSpPr>
        <p:spPr>
          <a:xfrm>
            <a:off x="291600" y="148320"/>
            <a:ext cx="8520120" cy="5450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</a:rPr>
              <a:t>Phase space exchange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optics (TMBA)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1818000" y="3605040"/>
            <a:ext cx="1143000" cy="33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Symbol"/>
              </a:rPr>
              <a:t></a:t>
            </a:r>
            <a:r>
              <a:rPr lang="en-US" sz="1400" baseline="-25000">
                <a:solidFill>
                  <a:srgbClr val="000000"/>
                </a:solidFill>
                <a:latin typeface="Arial"/>
              </a:rPr>
              <a:t>x,y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 = </a:t>
            </a:r>
            <a:r>
              <a:rPr lang="en-US" sz="1400">
                <a:solidFill>
                  <a:srgbClr val="000000"/>
                </a:solidFill>
                <a:latin typeface="Symbol"/>
              </a:rPr>
              <a:t></a:t>
            </a:r>
            <a:endParaRPr/>
          </a:p>
        </p:txBody>
      </p:sp>
      <p:sp>
        <p:nvSpPr>
          <p:cNvPr id="201" name="CustomShape 5"/>
          <p:cNvSpPr/>
          <p:nvPr/>
        </p:nvSpPr>
        <p:spPr>
          <a:xfrm>
            <a:off x="2682720" y="3758400"/>
            <a:ext cx="260280" cy="360"/>
          </a:xfrm>
          <a:prstGeom prst="straightConnector1">
            <a:avLst/>
          </a:prstGeom>
          <a:solidFill>
            <a:srgbClr val="00A5EB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02" name="CustomShape 6"/>
          <p:cNvSpPr/>
          <p:nvPr/>
        </p:nvSpPr>
        <p:spPr>
          <a:xfrm flipH="1">
            <a:off x="1567800" y="3758400"/>
            <a:ext cx="247320" cy="360"/>
          </a:xfrm>
          <a:prstGeom prst="straightConnector1">
            <a:avLst/>
          </a:prstGeom>
          <a:solidFill>
            <a:srgbClr val="00A5EB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03" name="CustomShape 7"/>
          <p:cNvSpPr/>
          <p:nvPr/>
        </p:nvSpPr>
        <p:spPr>
          <a:xfrm>
            <a:off x="1277280" y="3515760"/>
            <a:ext cx="486720" cy="51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</a:rPr>
              <a:t>SF</a:t>
            </a:r>
            <a:endParaRPr/>
          </a:p>
        </p:txBody>
      </p:sp>
      <p:sp>
        <p:nvSpPr>
          <p:cNvPr id="204" name="CustomShape 8"/>
          <p:cNvSpPr/>
          <p:nvPr/>
        </p:nvSpPr>
        <p:spPr>
          <a:xfrm>
            <a:off x="2818080" y="3515760"/>
            <a:ext cx="539640" cy="51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</a:rPr>
              <a:t>SF</a:t>
            </a:r>
            <a:endParaRPr/>
          </a:p>
        </p:txBody>
      </p:sp>
      <p:sp>
        <p:nvSpPr>
          <p:cNvPr id="205" name="CustomShape 9"/>
          <p:cNvSpPr/>
          <p:nvPr/>
        </p:nvSpPr>
        <p:spPr>
          <a:xfrm>
            <a:off x="5242320" y="3782880"/>
            <a:ext cx="2106720" cy="1715760"/>
          </a:xfrm>
          <a:prstGeom prst="pie">
            <a:avLst>
              <a:gd name="adj1" fmla="val 7879251"/>
              <a:gd name="adj2" fmla="val 16200000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</p:sp>
      <p:sp>
        <p:nvSpPr>
          <p:cNvPr id="206" name="CustomShape 10"/>
          <p:cNvSpPr/>
          <p:nvPr/>
        </p:nvSpPr>
        <p:spPr>
          <a:xfrm>
            <a:off x="5255280" y="3782880"/>
            <a:ext cx="2107080" cy="1715760"/>
          </a:xfrm>
          <a:prstGeom prst="pie">
            <a:avLst>
              <a:gd name="adj1" fmla="val 16191156"/>
              <a:gd name="adj2" fmla="val 7900636"/>
            </a:avLst>
          </a:prstGeom>
          <a:solidFill>
            <a:srgbClr val="FFFFFF"/>
          </a:solidFill>
          <a:ln w="25560">
            <a:solidFill>
              <a:srgbClr val="FF0000"/>
            </a:solidFill>
            <a:round/>
          </a:ln>
        </p:spPr>
      </p:sp>
      <p:sp>
        <p:nvSpPr>
          <p:cNvPr id="207" name="CustomShape 11"/>
          <p:cNvSpPr/>
          <p:nvPr/>
        </p:nvSpPr>
        <p:spPr>
          <a:xfrm>
            <a:off x="7475040" y="4305240"/>
            <a:ext cx="1029960" cy="4838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>
                <a:solidFill>
                  <a:srgbClr val="FF0000"/>
                </a:solidFill>
                <a:latin typeface="Calibri"/>
              </a:rPr>
              <a:t>3 arc octants</a:t>
            </a:r>
            <a:endParaRPr/>
          </a:p>
          <a:p>
            <a:pPr>
              <a:lnSpc>
                <a:spcPct val="100000"/>
              </a:lnSpc>
            </a:pPr>
            <a:r>
              <a:rPr lang="en-US" sz="1200" b="1">
                <a:solidFill>
                  <a:srgbClr val="FF0000"/>
                </a:solidFill>
                <a:latin typeface="Calibri"/>
              </a:rPr>
              <a:t>injection section</a:t>
            </a:r>
            <a:endParaRPr/>
          </a:p>
          <a:p>
            <a:pPr>
              <a:lnSpc>
                <a:spcPct val="100000"/>
              </a:lnSpc>
            </a:pPr>
            <a:r>
              <a:rPr lang="en-US" sz="1200" b="1">
                <a:solidFill>
                  <a:srgbClr val="FF0000"/>
                </a:solidFill>
                <a:latin typeface="Calibri"/>
              </a:rPr>
              <a:t>undulator sections</a:t>
            </a:r>
            <a:endParaRPr/>
          </a:p>
          <a:p>
            <a:pPr>
              <a:lnSpc>
                <a:spcPct val="100000"/>
              </a:lnSpc>
            </a:pPr>
            <a:r>
              <a:rPr lang="en-US" sz="1200" b="1">
                <a:solidFill>
                  <a:srgbClr val="FF0000"/>
                </a:solidFill>
                <a:latin typeface="Calibri"/>
              </a:rPr>
              <a:t>x = hor., y = vert. </a:t>
            </a:r>
            <a:endParaRPr/>
          </a:p>
        </p:txBody>
      </p:sp>
      <p:sp>
        <p:nvSpPr>
          <p:cNvPr id="208" name="CustomShape 12"/>
          <p:cNvSpPr/>
          <p:nvPr/>
        </p:nvSpPr>
        <p:spPr>
          <a:xfrm>
            <a:off x="4389840" y="4167720"/>
            <a:ext cx="865080" cy="2858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>
                <a:solidFill>
                  <a:srgbClr val="1F497D"/>
                </a:solidFill>
                <a:latin typeface="Calibri"/>
              </a:rPr>
              <a:t>3 arc octants</a:t>
            </a:r>
            <a:endParaRPr/>
          </a:p>
          <a:p>
            <a:pPr>
              <a:lnSpc>
                <a:spcPct val="100000"/>
              </a:lnSpc>
            </a:pPr>
            <a:r>
              <a:rPr lang="en-US" sz="1200" b="1">
                <a:solidFill>
                  <a:srgbClr val="1F497D"/>
                </a:solidFill>
                <a:latin typeface="Calibri"/>
              </a:rPr>
              <a:t>y=hor., x=vert. </a:t>
            </a:r>
            <a:endParaRPr/>
          </a:p>
        </p:txBody>
      </p:sp>
      <p:sp>
        <p:nvSpPr>
          <p:cNvPr id="209" name="CustomShape 13"/>
          <p:cNvSpPr/>
          <p:nvPr/>
        </p:nvSpPr>
        <p:spPr>
          <a:xfrm>
            <a:off x="6061320" y="3436200"/>
            <a:ext cx="580680" cy="1756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1">
                <a:solidFill>
                  <a:srgbClr val="000000"/>
                </a:solidFill>
                <a:latin typeface="Calibri"/>
              </a:rPr>
              <a:t>y/x </a:t>
            </a:r>
            <a:endParaRPr/>
          </a:p>
        </p:txBody>
      </p:sp>
      <p:sp>
        <p:nvSpPr>
          <p:cNvPr id="210" name="CustomShape 14"/>
          <p:cNvSpPr/>
          <p:nvPr/>
        </p:nvSpPr>
        <p:spPr>
          <a:xfrm>
            <a:off x="6298920" y="3579120"/>
            <a:ext cx="360" cy="176040"/>
          </a:xfrm>
          <a:prstGeom prst="straightConnector1">
            <a:avLst/>
          </a:prstGeom>
          <a:noFill/>
          <a:ln w="1908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11" name="CustomShape 15"/>
          <p:cNvSpPr/>
          <p:nvPr/>
        </p:nvSpPr>
        <p:spPr>
          <a:xfrm>
            <a:off x="5090400" y="5499000"/>
            <a:ext cx="580680" cy="1756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1">
                <a:solidFill>
                  <a:srgbClr val="000000"/>
                </a:solidFill>
                <a:latin typeface="Calibri"/>
              </a:rPr>
              <a:t>x/y </a:t>
            </a:r>
            <a:endParaRPr/>
          </a:p>
        </p:txBody>
      </p:sp>
      <p:sp>
        <p:nvSpPr>
          <p:cNvPr id="212" name="CustomShape 16"/>
          <p:cNvSpPr/>
          <p:nvPr/>
        </p:nvSpPr>
        <p:spPr>
          <a:xfrm flipV="1">
            <a:off x="5393880" y="5298840"/>
            <a:ext cx="198000" cy="176040"/>
          </a:xfrm>
          <a:prstGeom prst="straightConnector1">
            <a:avLst/>
          </a:prstGeom>
          <a:noFill/>
          <a:ln w="1908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13" name="TextShape 17"/>
          <p:cNvSpPr txBox="1"/>
          <p:nvPr/>
        </p:nvSpPr>
        <p:spPr>
          <a:xfrm>
            <a:off x="6447600" y="5106960"/>
            <a:ext cx="596880" cy="262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200" b="1">
                <a:latin typeface="Arial"/>
              </a:rPr>
              <a:t>part 1</a:t>
            </a:r>
            <a:endParaRPr/>
          </a:p>
        </p:txBody>
      </p:sp>
      <p:sp>
        <p:nvSpPr>
          <p:cNvPr id="214" name="TextShape 18"/>
          <p:cNvSpPr txBox="1"/>
          <p:nvPr/>
        </p:nvSpPr>
        <p:spPr>
          <a:xfrm>
            <a:off x="5609520" y="3879000"/>
            <a:ext cx="596880" cy="262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200" b="1">
                <a:latin typeface="Arial"/>
              </a:rPr>
              <a:t>part 2</a:t>
            </a:r>
            <a:endParaRPr/>
          </a:p>
        </p:txBody>
      </p:sp>
      <p:sp>
        <p:nvSpPr>
          <p:cNvPr id="215" name="TextShape 19"/>
          <p:cNvSpPr txBox="1"/>
          <p:nvPr/>
        </p:nvSpPr>
        <p:spPr>
          <a:xfrm>
            <a:off x="4395600" y="5647320"/>
            <a:ext cx="2455560" cy="262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200" b="1">
                <a:latin typeface="Arial"/>
              </a:rPr>
              <a:t>Phase space exchange (twist)</a:t>
            </a:r>
            <a:endParaRPr/>
          </a:p>
        </p:txBody>
      </p:sp>
      <p:sp>
        <p:nvSpPr>
          <p:cNvPr id="21" name="Rectangle 4"/>
          <p:cNvSpPr>
            <a:spLocks noGrp="1" noChangeArrowheads="1"/>
          </p:cNvSpPr>
          <p:nvPr>
            <p:ph idx="1"/>
          </p:nvPr>
        </p:nvSpPr>
        <p:spPr>
          <a:xfrm>
            <a:off x="282575" y="977900"/>
            <a:ext cx="8520113" cy="4792663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ea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ea typeface="Arial"/>
              </a:rPr>
              <a:t>Concept </a:t>
            </a:r>
            <a:r>
              <a:rPr lang="en-US" sz="1600" dirty="0">
                <a:ea typeface="Arial"/>
              </a:rPr>
              <a:t>to significantly improve DA </a:t>
            </a:r>
            <a:r>
              <a:rPr lang="en-US" sz="1600" dirty="0" smtClean="0">
                <a:ea typeface="Arial"/>
              </a:rPr>
              <a:t>(suggested for Petra R</a:t>
            </a:r>
            <a:r>
              <a:rPr lang="en-US" sz="1600" dirty="0">
                <a:ea typeface="Arial"/>
              </a:rPr>
              <a:t>. </a:t>
            </a:r>
            <a:r>
              <a:rPr lang="en-US" sz="1600" dirty="0" err="1">
                <a:ea typeface="Arial"/>
              </a:rPr>
              <a:t>Brinkmann</a:t>
            </a:r>
            <a:r>
              <a:rPr lang="en-US" sz="1600" dirty="0">
                <a:ea typeface="Arial"/>
              </a:rPr>
              <a:t> </a:t>
            </a:r>
            <a:r>
              <a:rPr lang="en-US" sz="1600" dirty="0" err="1">
                <a:ea typeface="Arial"/>
              </a:rPr>
              <a:t>Ideenmarkt</a:t>
            </a:r>
            <a:r>
              <a:rPr lang="en-US" sz="1600" dirty="0">
                <a:ea typeface="Arial"/>
              </a:rPr>
              <a:t> 2015)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ea typeface="Arial"/>
              </a:rPr>
              <a:t>Two phase space exchanges in the ring (similarity to </a:t>
            </a:r>
            <a:r>
              <a:rPr lang="en-US" sz="1600" dirty="0" err="1">
                <a:ea typeface="Arial"/>
              </a:rPr>
              <a:t>M</a:t>
            </a:r>
            <a:r>
              <a:rPr lang="en-US" sz="1600" dirty="0" err="1">
                <a:latin typeface="Ubuntu"/>
                <a:ea typeface="Ubuntu"/>
              </a:rPr>
              <a:t>ö</a:t>
            </a:r>
            <a:r>
              <a:rPr lang="en-US" sz="1600" dirty="0" err="1">
                <a:ea typeface="Arial"/>
              </a:rPr>
              <a:t>bius</a:t>
            </a:r>
            <a:r>
              <a:rPr lang="en-US" sz="1600" dirty="0">
                <a:ea typeface="Arial"/>
              </a:rPr>
              <a:t> scheme, but optics is always in one mode locally</a:t>
            </a:r>
            <a:r>
              <a:rPr lang="en-US" sz="1600" dirty="0" smtClean="0">
                <a:ea typeface="Arial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Only sum chromaticity is corrected, allows to have a –I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arrangement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09.05.2017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006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TMBA cells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3079" y="793550"/>
            <a:ext cx="8520113" cy="57104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Cells for arcs with and w/o IDs, 1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family, with </a:t>
            </a:r>
            <a:r>
              <a:rPr lang="el-GR" sz="1600" dirty="0" smtClean="0"/>
              <a:t>π</a:t>
            </a:r>
            <a:r>
              <a:rPr lang="en-US" sz="1600" dirty="0" smtClean="0"/>
              <a:t>/</a:t>
            </a:r>
            <a:r>
              <a:rPr lang="el-GR" sz="1600" dirty="0" smtClean="0"/>
              <a:t>π</a:t>
            </a:r>
            <a:r>
              <a:rPr lang="en-US" sz="1600" dirty="0" smtClean="0"/>
              <a:t> phase advance (-I transform)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Can be used in combination with non-local chromaticity correction (2 cells, arc, ring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H7BA cell with one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family can be used in the same way</a:t>
            </a:r>
          </a:p>
        </p:txBody>
      </p:sp>
      <p:pic>
        <p:nvPicPr>
          <p:cNvPr id="2050" name="Picture 2" descr="C:\Users\iagapov\Desktop\Documents\p4\optics_design\2017_04_13_lattice_meeting\t6b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75" y="2021077"/>
            <a:ext cx="2893898" cy="215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agapov\Desktop\Documents\p4\optics_design\2017_04_13_lattice_meeting\acell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2" y="4504280"/>
            <a:ext cx="2989487" cy="222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25" y="4478879"/>
            <a:ext cx="2894375" cy="2149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73" y="2062338"/>
            <a:ext cx="2920188" cy="2168239"/>
          </a:xfrm>
          <a:prstGeom prst="rect">
            <a:avLst/>
          </a:prstGeom>
        </p:spPr>
      </p:pic>
      <p:pic>
        <p:nvPicPr>
          <p:cNvPr id="3" name="Picture 2" descr="C:\Users\iagapov\Desktop\Documents\p4\optics_design\2016_11_21_meeting\6ba_v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7" y="2089428"/>
            <a:ext cx="2674197" cy="20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4853" y="1842444"/>
            <a:ext cx="2776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Cell layout, </a:t>
            </a:r>
            <a:r>
              <a:rPr lang="en-US" sz="1200" dirty="0"/>
              <a:t>emittance range 3</a:t>
            </a:r>
            <a:r>
              <a:rPr lang="en-US" sz="1200" dirty="0" smtClean="0"/>
              <a:t>5-50 </a:t>
            </a:r>
            <a:r>
              <a:rPr lang="en-US" sz="1200" dirty="0"/>
              <a:t>pm</a:t>
            </a:r>
            <a:endParaRPr lang="de-D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203" y="4247926"/>
            <a:ext cx="5206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Cell with no ID space based on same principle, emittance range 25-30 pm</a:t>
            </a:r>
            <a:endParaRPr lang="de-D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209084" y="1850932"/>
            <a:ext cx="2786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Extra large on-momentum acceptance</a:t>
            </a:r>
            <a:endParaRPr lang="de-DE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09.05.2017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131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TMBA optics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8520113" cy="57104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Version </a:t>
            </a:r>
            <a:r>
              <a:rPr lang="en-US" sz="1600" dirty="0"/>
              <a:t>0 -I 6BA no-ID arc </a:t>
            </a:r>
            <a:r>
              <a:rPr lang="en-US" sz="1600" dirty="0" smtClean="0"/>
              <a:t>cells, versions 1 and 2: -I 6BA no-ID arc and </a:t>
            </a:r>
            <a:r>
              <a:rPr lang="en-US" sz="1600" dirty="0" err="1" smtClean="0"/>
              <a:t>undulator</a:t>
            </a:r>
            <a:r>
              <a:rPr lang="en-US" sz="1600" dirty="0" smtClean="0"/>
              <a:t> cells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2-fold symmetry broken by injection region – </a:t>
            </a:r>
            <a:r>
              <a:rPr lang="en-US" sz="1600" dirty="0" err="1" smtClean="0"/>
              <a:t>superperiod</a:t>
            </a:r>
            <a:r>
              <a:rPr lang="en-US" sz="1600" dirty="0" smtClean="0"/>
              <a:t>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v1-v3 with two cell types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pic>
        <p:nvPicPr>
          <p:cNvPr id="3074" name="Picture 2" descr="C:\Users\iagapov\Desktop\Documents\p4\optics_design\2017_04_13_lattice_meeting\p4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" y="4297395"/>
            <a:ext cx="3436358" cy="25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355" y="2244148"/>
            <a:ext cx="2673705" cy="202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990590" y="4988034"/>
            <a:ext cx="2813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v0 (blue): only no-ID cell, 2 twists, 8 straights tracking with RF</a:t>
            </a:r>
          </a:p>
          <a:p>
            <a:r>
              <a:rPr lang="en-US" dirty="0"/>
              <a:t>v</a:t>
            </a:r>
            <a:r>
              <a:rPr lang="en-US" dirty="0" smtClean="0"/>
              <a:t>2 (green): added </a:t>
            </a:r>
            <a:r>
              <a:rPr lang="en-US" dirty="0" err="1" smtClean="0"/>
              <a:t>undulator</a:t>
            </a:r>
            <a:r>
              <a:rPr lang="en-US" dirty="0" smtClean="0"/>
              <a:t> cell and injection point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70" y="3039294"/>
            <a:ext cx="2511495" cy="18647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09.05.2017</a:t>
            </a:r>
            <a:endParaRPr lang="de-D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07774" y="2691581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25/25 pm lattice</a:t>
            </a:r>
            <a:endParaRPr lang="de-DE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275811" y="1245064"/>
            <a:ext cx="2787840" cy="1997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3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TMBA optics features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8520113" cy="57104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On-momentum DA no problem. Limitation– path lengthening excites synchrotron oscillations – </a:t>
            </a:r>
            <a:r>
              <a:rPr lang="en-US" sz="1600" dirty="0"/>
              <a:t>l</a:t>
            </a:r>
            <a:r>
              <a:rPr lang="en-US" sz="1600" dirty="0" smtClean="0"/>
              <a:t>imited by longitudinal acceptance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and higher order chromaticity limiting MA – not very different from the reference lattice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Optics has larger DA and smaller MA than HMBA. Work in progress to improve 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Off-axis injection still non-trivial, but at least the oscillations are controllable and can be adjusted to the aperture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Ideally one would want to have the twist optics as and advanced option 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09.05.2017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404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Simplified model with two arcs (no twist)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95916" y="866656"/>
            <a:ext cx="494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1400" dirty="0" smtClean="0"/>
              <a:t>1 q2 dq1 dq2</a:t>
            </a:r>
            <a:endParaRPr lang="de-DE" sz="1400" dirty="0" smtClean="0"/>
          </a:p>
          <a:p>
            <a:r>
              <a:rPr lang="de-DE" sz="1400" dirty="0" smtClean="0"/>
              <a:t>0.1702368928 0.2135912064 0.7212729468 0.8111877208</a:t>
            </a:r>
            <a:endParaRPr lang="de-DE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41556" y="958989"/>
            <a:ext cx="2204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Test, 10xcell B per arc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916"/>
            <a:ext cx="3524865" cy="2621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97" y="1427613"/>
            <a:ext cx="3271156" cy="24329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691" y="3944536"/>
            <a:ext cx="5302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Footprint for momentum deviation, MA  +-5 % (x0=y0=1 mu m)</a:t>
            </a:r>
            <a:endParaRPr lang="de-DE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0" y="4190043"/>
            <a:ext cx="3292953" cy="2449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03" y="4343400"/>
            <a:ext cx="2664398" cy="1981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01" y="4343400"/>
            <a:ext cx="2577869" cy="19172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04556" y="4098424"/>
            <a:ext cx="2953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Tracking vs analytical(</a:t>
            </a:r>
            <a:r>
              <a:rPr lang="en-US" sz="1200" dirty="0" err="1" smtClean="0"/>
              <a:t>ptc</a:t>
            </a:r>
            <a:r>
              <a:rPr lang="en-US" sz="1200" dirty="0" smtClean="0"/>
              <a:t>) up to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order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616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Toy model nonlinear dynamics gallery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Model: Matrix x Twist x </a:t>
            </a:r>
            <a:r>
              <a:rPr lang="en-US" altLang="de-DE" sz="1600" dirty="0">
                <a:solidFill>
                  <a:srgbClr val="000000"/>
                </a:solidFill>
                <a:sym typeface="Symbol" pitchFamily="18" charset="2"/>
              </a:rPr>
              <a:t>Sextupole1 x Matrix x Twist x 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Sextupole2 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 0-aplitude tune close to 1/3 resonance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5" y="2009262"/>
            <a:ext cx="3128085" cy="2326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92" y="1910451"/>
            <a:ext cx="3260941" cy="2425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6" y="4430416"/>
            <a:ext cx="3128085" cy="2326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93" y="4218749"/>
            <a:ext cx="3113337" cy="23155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175000" y="3843867"/>
            <a:ext cx="2607733" cy="1100666"/>
          </a:xfrm>
          <a:prstGeom prst="straightConnector1">
            <a:avLst/>
          </a:prstGeom>
          <a:ln>
            <a:headEnd type="arrow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6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Petra IV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2.3 km circumference 1.6 km bending radius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10-30 pm emittance range from </a:t>
            </a:r>
            <a:r>
              <a:rPr lang="en-US" altLang="de-DE" sz="1600" dirty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caling of various MBA lattices possible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~10 pm </a:t>
            </a:r>
            <a:r>
              <a:rPr lang="en-US" altLang="de-DE" sz="1600" dirty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iffraction limit at 10 </a:t>
            </a:r>
            <a:r>
              <a:rPr lang="en-US" altLang="de-DE" sz="1600" dirty="0" err="1" smtClean="0">
                <a:solidFill>
                  <a:srgbClr val="000000"/>
                </a:solidFill>
                <a:sym typeface="Symbol" pitchFamily="18" charset="2"/>
              </a:rPr>
              <a:t>keV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 in 2015 (20 </a:t>
            </a:r>
            <a:r>
              <a:rPr lang="en-US" altLang="de-DE" sz="1600" dirty="0" err="1" smtClean="0">
                <a:solidFill>
                  <a:srgbClr val="000000"/>
                </a:solidFill>
                <a:sym typeface="Symbol" pitchFamily="18" charset="2"/>
              </a:rPr>
              <a:t>keV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 in 2017)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59" y="2379134"/>
            <a:ext cx="6069719" cy="370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5800" y="5105400"/>
            <a:ext cx="181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Liu Lin IPAC 2017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985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Toy model </a:t>
            </a:r>
            <a:r>
              <a:rPr lang="en-US" altLang="en-US" dirty="0" smtClean="0"/>
              <a:t>nonlinear dynamics gallery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1"/>
            <a:ext cx="8713788" cy="51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Large amplitude stability destroyed  by phase detuning order 10^-2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8" y="1222411"/>
            <a:ext cx="3760848" cy="2797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91" y="1138806"/>
            <a:ext cx="3873257" cy="2880735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260350" y="3891726"/>
            <a:ext cx="8713788" cy="51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Close to ¼ resonance – trajectories irregular for much smaller amplitudes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8" y="4229583"/>
            <a:ext cx="3126665" cy="2325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0" y="4229583"/>
            <a:ext cx="2949683" cy="21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Toy model </a:t>
            </a:r>
            <a:r>
              <a:rPr lang="en-US" altLang="en-US" dirty="0" smtClean="0"/>
              <a:t>: Phase space with and w/o twist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1"/>
            <a:ext cx="8713788" cy="51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Close to ¼      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89" y="837483"/>
            <a:ext cx="2540688" cy="1889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48" y="837483"/>
            <a:ext cx="2562852" cy="1750858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79234" y="2430718"/>
            <a:ext cx="8713788" cy="51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On and close to 1/3          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49" y="2670887"/>
            <a:ext cx="2435327" cy="1811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02" y="2690657"/>
            <a:ext cx="2624998" cy="1850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02" y="4422955"/>
            <a:ext cx="2689033" cy="1999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49" y="4460503"/>
            <a:ext cx="2588061" cy="19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Toy model</a:t>
            </a:r>
            <a:endParaRPr lang="en-US" altLang="en-US" b="0" dirty="0" smtClean="0"/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774699"/>
            <a:ext cx="8713788" cy="91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No twist stability diagram x=y=0.5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69" y="1058870"/>
            <a:ext cx="3403607" cy="2531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1267" y="2243667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Qy</a:t>
            </a:r>
            <a:r>
              <a:rPr lang="en-US" dirty="0" smtClean="0"/>
              <a:t>/2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3756321" y="916902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Qx</a:t>
            </a:r>
            <a:r>
              <a:rPr lang="en-US" dirty="0" smtClean="0"/>
              <a:t>/2</a:t>
            </a:r>
            <a:endParaRPr lang="de-DE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60350" y="3577271"/>
            <a:ext cx="8713788" cy="4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With twist stability diagram x=y=0.5   Similar pattern for other initial conditions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4" y="3931952"/>
            <a:ext cx="3276607" cy="24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Toy model </a:t>
            </a:r>
            <a:r>
              <a:rPr lang="en-US" altLang="en-US" dirty="0" smtClean="0"/>
              <a:t>nonlinear dynamics gallery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1"/>
            <a:ext cx="8713788" cy="51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DA example, 0.1/0.1 phase advances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3" y="1060041"/>
            <a:ext cx="3515783" cy="2614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1" y="1000043"/>
            <a:ext cx="3646222" cy="2711878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32294" y="3594127"/>
            <a:ext cx="8713788" cy="51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DA example, 0.32/0.32 phase advances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7933" y="15748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twist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3" y="3854067"/>
            <a:ext cx="3441523" cy="2559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1" y="3854067"/>
            <a:ext cx="3625689" cy="26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Conclusion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07950" y="800100"/>
            <a:ext cx="871378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Petra IV lattice design is underway, with 10 pm H7BA 25m cell optics as current reference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Round beams could be and important option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Working on the coupling resonance is possible 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Twist lattice investigated. 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Simplified model of the twist lattice suggests that the dynamics with a twist can be more sensitive to the phase advance selection 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However the twist allows for –I </a:t>
            </a:r>
            <a:r>
              <a:rPr lang="en-US" altLang="de-DE" sz="1600" dirty="0" err="1" smtClean="0">
                <a:solidFill>
                  <a:srgbClr val="000000"/>
                </a:solidFill>
                <a:sym typeface="Symbol" pitchFamily="18" charset="2"/>
              </a:rPr>
              <a:t>sextupole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 scheme which cancels out many nonlinearities 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Coupling-based round beam schemes are poorly compatible with off-axis injection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>
                <a:solidFill>
                  <a:srgbClr val="000000"/>
                </a:solidFill>
                <a:sym typeface="Symbol" pitchFamily="18" charset="2"/>
              </a:rPr>
              <a:t>	</a:t>
            </a:r>
            <a:endParaRPr lang="en-US" altLang="de-DE" sz="1600" dirty="0" smtClean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4817533"/>
            <a:ext cx="8632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Used contributions from R. </a:t>
            </a:r>
            <a:r>
              <a:rPr lang="en-US" dirty="0" err="1" smtClean="0"/>
              <a:t>Brinkmann</a:t>
            </a:r>
            <a:r>
              <a:rPr lang="en-US" dirty="0" smtClean="0"/>
              <a:t>, </a:t>
            </a:r>
            <a:r>
              <a:rPr lang="en-US" dirty="0"/>
              <a:t>X. </a:t>
            </a:r>
            <a:r>
              <a:rPr lang="en-US" dirty="0" err="1"/>
              <a:t>Nuel</a:t>
            </a:r>
            <a:r>
              <a:rPr lang="en-US" dirty="0"/>
              <a:t> </a:t>
            </a:r>
            <a:r>
              <a:rPr lang="en-US" dirty="0" err="1"/>
              <a:t>Gavalda</a:t>
            </a:r>
            <a:r>
              <a:rPr lang="en-US" dirty="0"/>
              <a:t>, </a:t>
            </a:r>
            <a:r>
              <a:rPr lang="en-US" dirty="0" smtClean="0"/>
              <a:t>J, </a:t>
            </a:r>
            <a:r>
              <a:rPr lang="en-US" dirty="0" err="1" smtClean="0"/>
              <a:t>Keil</a:t>
            </a:r>
            <a:r>
              <a:rPr lang="en-US" dirty="0" smtClean="0"/>
              <a:t>, M. </a:t>
            </a:r>
            <a:r>
              <a:rPr lang="en-US" dirty="0" err="1" smtClean="0"/>
              <a:t>Tischer</a:t>
            </a:r>
            <a:r>
              <a:rPr lang="en-US" dirty="0" smtClean="0"/>
              <a:t>, R. </a:t>
            </a:r>
            <a:r>
              <a:rPr lang="en-US" dirty="0" err="1" smtClean="0"/>
              <a:t>Wanzenberg</a:t>
            </a:r>
            <a:r>
              <a:rPr lang="en-US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03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Petra IV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189066" y="792726"/>
            <a:ext cx="8713788" cy="32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PETRA III DBA + FODO</a:t>
            </a:r>
          </a:p>
        </p:txBody>
      </p:sp>
      <p:pic>
        <p:nvPicPr>
          <p:cNvPr id="6" name="Picture 9" descr="D:\Data\PIIIFotos\Feb09\IMG_20170209_150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8" y="1558033"/>
            <a:ext cx="2238244" cy="167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73" y="884904"/>
            <a:ext cx="4728659" cy="2816942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75098" y="3680957"/>
            <a:ext cx="8713788" cy="32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Want to upgrade to MBA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6" y="4001734"/>
            <a:ext cx="4625721" cy="98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IMG_655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14" y="4382749"/>
            <a:ext cx="2646619" cy="12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8" y="4886214"/>
            <a:ext cx="2587169" cy="18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0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301625" y="103188"/>
            <a:ext cx="8520113" cy="544512"/>
          </a:xfrm>
        </p:spPr>
        <p:txBody>
          <a:bodyPr/>
          <a:lstStyle/>
          <a:p>
            <a:r>
              <a:rPr lang="en-US" altLang="en-US" smtClean="0"/>
              <a:t>PETRA IV project study: time schedule</a:t>
            </a:r>
            <a:endParaRPr lang="de-DE" alt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64" y="1401445"/>
            <a:ext cx="4058724" cy="26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" y="4510582"/>
            <a:ext cx="8789987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Petra IV challenges</a:t>
            </a:r>
          </a:p>
        </p:txBody>
      </p:sp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211189" y="932835"/>
            <a:ext cx="8713788" cy="40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1pPr>
            <a:lvl2pPr marL="971550" indent="-514350" eaLnBrk="0" hangingPunct="0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rgbClr val="000000"/>
                </a:solidFill>
                <a:sym typeface="Symbol" pitchFamily="18" charset="2"/>
              </a:rPr>
              <a:t>O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pportunities are challenges at the same time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Campus: existing infrastructure but not much freedom to build new </a:t>
            </a:r>
            <a:r>
              <a:rPr lang="en-US" altLang="de-DE" sz="1600" dirty="0" err="1" smtClean="0">
                <a:solidFill>
                  <a:srgbClr val="000000"/>
                </a:solidFill>
                <a:sym typeface="Symbol" pitchFamily="18" charset="2"/>
              </a:rPr>
              <a:t>exp</a:t>
            </a: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 halls; semi-underground tunnel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Long straights – long IDs, beam manipulation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de-DE" sz="1600" dirty="0" smtClean="0">
                <a:solidFill>
                  <a:srgbClr val="000000"/>
                </a:solidFill>
                <a:sym typeface="Symbol" pitchFamily="18" charset="2"/>
              </a:rPr>
              <a:t>Usual DLSR challenges</a:t>
            </a:r>
          </a:p>
          <a:p>
            <a:pPr lvl="1"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</a:pPr>
            <a:r>
              <a:rPr lang="en-US" altLang="de-DE" sz="1400" dirty="0" smtClean="0">
                <a:solidFill>
                  <a:srgbClr val="000000"/>
                </a:solidFill>
                <a:sym typeface="Symbol" pitchFamily="18" charset="2"/>
              </a:rPr>
              <a:t>Nonlinear dynamics</a:t>
            </a:r>
          </a:p>
          <a:p>
            <a:pPr lvl="1"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</a:pPr>
            <a:r>
              <a:rPr lang="en-US" altLang="de-DE" sz="1400" dirty="0" smtClean="0">
                <a:solidFill>
                  <a:srgbClr val="000000"/>
                </a:solidFill>
                <a:sym typeface="Symbol" pitchFamily="18" charset="2"/>
              </a:rPr>
              <a:t>Vacuum</a:t>
            </a:r>
          </a:p>
          <a:p>
            <a:pPr lvl="1"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</a:pPr>
            <a:r>
              <a:rPr lang="en-US" altLang="de-DE" sz="1400" dirty="0" smtClean="0">
                <a:solidFill>
                  <a:srgbClr val="000000"/>
                </a:solidFill>
                <a:sym typeface="Symbol" pitchFamily="18" charset="2"/>
              </a:rPr>
              <a:t>Magnet design</a:t>
            </a:r>
          </a:p>
          <a:p>
            <a:pPr lvl="1" eaLnBrk="1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</a:pPr>
            <a:r>
              <a:rPr lang="en-US" altLang="de-DE" sz="1400" dirty="0" smtClean="0">
                <a:solidFill>
                  <a:srgbClr val="000000"/>
                </a:solidFill>
                <a:sym typeface="Symbol" pitchFamily="18" charset="2"/>
              </a:rPr>
              <a:t>Vibrations, stability, alignment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12" y="1761067"/>
            <a:ext cx="4376888" cy="283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99541"/>
              </p:ext>
            </p:extLst>
          </p:nvPr>
        </p:nvGraphicFramePr>
        <p:xfrm>
          <a:off x="130073" y="4218038"/>
          <a:ext cx="5472112" cy="2163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606"/>
                <a:gridCol w="2972506"/>
              </a:tblGrid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PETRA IV  Parameter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27" marR="91427" marT="45761" marB="4576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</a:t>
                      </a:r>
                      <a:r>
                        <a:rPr lang="en-US" sz="1400" dirty="0" smtClean="0">
                          <a:solidFill>
                            <a:srgbClr val="1D22EB"/>
                          </a:solidFill>
                        </a:rPr>
                        <a:t>6 GeV</a:t>
                      </a:r>
                      <a:r>
                        <a:rPr lang="en-US" sz="1400" dirty="0" smtClean="0"/>
                        <a:t>          (4.5 – </a:t>
                      </a:r>
                      <a:r>
                        <a:rPr lang="en-US" sz="1400" b="0" dirty="0" smtClean="0"/>
                        <a:t>6 GeV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mA            (100 – 200 mA)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bunches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~ 1000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Emittance   </a:t>
                      </a:r>
                      <a:r>
                        <a:rPr lang="en-US" sz="1400" dirty="0" err="1" smtClean="0"/>
                        <a:t>horz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</a:t>
                      </a:r>
                      <a:r>
                        <a:rPr lang="en-US" sz="1400" dirty="0" smtClean="0">
                          <a:solidFill>
                            <a:srgbClr val="1D22EB"/>
                          </a:solidFill>
                        </a:rPr>
                        <a:t>10 pm rad</a:t>
                      </a:r>
                      <a:r>
                        <a:rPr lang="en-US" sz="1400" dirty="0" smtClean="0"/>
                        <a:t>      (</a:t>
                      </a:r>
                      <a:r>
                        <a:rPr lang="en-US" sz="1400" b="0" dirty="0" smtClean="0"/>
                        <a:t>10</a:t>
                      </a:r>
                      <a:r>
                        <a:rPr lang="en-US" sz="1400" dirty="0" smtClean="0"/>
                        <a:t> –</a:t>
                      </a:r>
                      <a:r>
                        <a:rPr lang="en-US" sz="1400" baseline="0" dirty="0" smtClean="0"/>
                        <a:t> 30 pm rad)</a:t>
                      </a:r>
                    </a:p>
                  </a:txBody>
                  <a:tcPr marL="91427" marR="91427" marT="45761" marB="4576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     vert.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10 pm rad      (</a:t>
                      </a:r>
                      <a:r>
                        <a:rPr lang="en-US" sz="1400" b="0" dirty="0" smtClean="0"/>
                        <a:t>10</a:t>
                      </a:r>
                      <a:r>
                        <a:rPr lang="en-US" sz="1400" dirty="0" smtClean="0"/>
                        <a:t> –</a:t>
                      </a:r>
                      <a:r>
                        <a:rPr lang="en-US" sz="1400" baseline="0" dirty="0" smtClean="0"/>
                        <a:t> 30 pm rad)</a:t>
                      </a:r>
                    </a:p>
                  </a:txBody>
                  <a:tcPr marL="91427" marR="91427" marT="45761" marB="45761"/>
                </a:tc>
              </a:tr>
              <a:tr h="3091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 length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~ 100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 marL="91427" marR="91427" marT="45761" marB="4576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9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Petra IV lattice based on ESRF design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9843" y="882038"/>
            <a:ext cx="8520113" cy="5710494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Different scaling/modifications applied to the ESRF-EBS cell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Scaling : if 1/f and g are the angle and length scaling factors, with appropriate magnet strength scaling same optics, emittance scales as 1/f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,DA as </a:t>
            </a:r>
            <a:r>
              <a:rPr lang="en-US" sz="1600" dirty="0"/>
              <a:t>g/f</a:t>
            </a:r>
            <a:r>
              <a:rPr lang="en-US" sz="1600" baseline="30000" dirty="0"/>
              <a:t>2</a:t>
            </a:r>
            <a:endParaRPr lang="en-US" sz="1600" baseline="30000" dirty="0" smtClean="0"/>
          </a:p>
          <a:p>
            <a:pPr lvl="1"/>
            <a:r>
              <a:rPr lang="en-US" dirty="0" smtClean="0"/>
              <a:t>Option 1: 23m length., 5</a:t>
            </a:r>
            <a:r>
              <a:rPr lang="en-US" baseline="30000" dirty="0"/>
              <a:t>o</a:t>
            </a:r>
            <a:r>
              <a:rPr lang="en-US" dirty="0" smtClean="0"/>
              <a:t>. (9 cells arc, same ID pos.), ~10pm</a:t>
            </a:r>
          </a:p>
          <a:p>
            <a:pPr lvl="1"/>
            <a:r>
              <a:rPr lang="en-US" dirty="0"/>
              <a:t>Option </a:t>
            </a:r>
            <a:r>
              <a:rPr lang="en-US" dirty="0" smtClean="0"/>
              <a:t>2: ~29m </a:t>
            </a:r>
            <a:r>
              <a:rPr lang="en-US" dirty="0"/>
              <a:t>length., </a:t>
            </a:r>
            <a:r>
              <a:rPr lang="en-US" dirty="0" smtClean="0"/>
              <a:t>6.3</a:t>
            </a:r>
            <a:r>
              <a:rPr lang="en-US" baseline="30000" dirty="0"/>
              <a:t>o</a:t>
            </a:r>
            <a:r>
              <a:rPr lang="en-US" dirty="0" smtClean="0"/>
              <a:t>. (7 cells arc), ~24 pm</a:t>
            </a:r>
          </a:p>
          <a:p>
            <a:pPr lvl="1"/>
            <a:r>
              <a:rPr lang="en-US" dirty="0" smtClean="0"/>
              <a:t>Option 3: ~ 25 m</a:t>
            </a:r>
            <a:r>
              <a:rPr lang="en-US" dirty="0"/>
              <a:t>, </a:t>
            </a:r>
            <a:r>
              <a:rPr lang="en-US" dirty="0" smtClean="0"/>
              <a:t>5.6</a:t>
            </a:r>
            <a:r>
              <a:rPr lang="en-US" baseline="30000" dirty="0" smtClean="0"/>
              <a:t>o</a:t>
            </a:r>
            <a:r>
              <a:rPr lang="en-US" dirty="0"/>
              <a:t>. </a:t>
            </a:r>
            <a:r>
              <a:rPr lang="en-US" dirty="0" smtClean="0"/>
              <a:t>(8 </a:t>
            </a:r>
            <a:r>
              <a:rPr lang="en-US" dirty="0"/>
              <a:t>cells </a:t>
            </a:r>
            <a:r>
              <a:rPr lang="en-US" dirty="0" smtClean="0"/>
              <a:t>arc)  ~14 pm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Similar design, but with 6 bends (H6BA), can also give 24 pm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r="11871"/>
          <a:stretch/>
        </p:blipFill>
        <p:spPr bwMode="auto">
          <a:xfrm>
            <a:off x="4604314" y="3601710"/>
            <a:ext cx="3555836" cy="301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/>
          <p:nvPr/>
        </p:nvPicPr>
        <p:blipFill>
          <a:blip r:embed="rId3"/>
          <a:srcRect l="16646" t="8614" r="17892" b="5233"/>
          <a:stretch>
            <a:fillRect/>
          </a:stretch>
        </p:blipFill>
        <p:spPr>
          <a:xfrm>
            <a:off x="412224" y="3775587"/>
            <a:ext cx="2898489" cy="2496565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02235" y="4670654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H7BA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5794481" y="4501377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H6BA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67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PETRA IV-Ring with H7BA 25.2 m cells and DW</a:t>
            </a:r>
            <a:endParaRPr lang="en-US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977988"/>
              </p:ext>
            </p:extLst>
          </p:nvPr>
        </p:nvGraphicFramePr>
        <p:xfrm>
          <a:off x="5241851" y="1035050"/>
          <a:ext cx="3646968" cy="440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572"/>
                <a:gridCol w="1435396"/>
              </a:tblGrid>
              <a:tr h="2333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Parameter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Value</a:t>
                      </a:r>
                      <a:endParaRPr lang="en-US" sz="1100" dirty="0"/>
                    </a:p>
                  </a:txBody>
                  <a:tcPr/>
                </a:tc>
              </a:tr>
              <a:tr h="2333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Energy 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 GeV</a:t>
                      </a:r>
                      <a:endParaRPr lang="en-US" sz="1100" dirty="0"/>
                    </a:p>
                  </a:txBody>
                  <a:tcPr/>
                </a:tc>
              </a:tr>
              <a:tr h="21835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Length 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2304 m</a:t>
                      </a:r>
                      <a:endParaRPr lang="en-US" sz="1100" dirty="0"/>
                    </a:p>
                  </a:txBody>
                  <a:tcPr/>
                </a:tc>
              </a:tr>
              <a:tr h="22606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Tune </a:t>
                      </a:r>
                      <a:r>
                        <a:rPr lang="en-US" sz="1100" dirty="0" err="1" smtClean="0"/>
                        <a:t>Q</a:t>
                      </a:r>
                      <a:r>
                        <a:rPr lang="en-US" sz="1100" baseline="-25000" dirty="0" err="1" smtClean="0"/>
                        <a:t>x</a:t>
                      </a:r>
                      <a:r>
                        <a:rPr lang="en-US" sz="1100" dirty="0" smtClean="0"/>
                        <a:t>/</a:t>
                      </a:r>
                      <a:r>
                        <a:rPr lang="en-US" sz="1100" dirty="0" err="1" smtClean="0"/>
                        <a:t>Q</a:t>
                      </a:r>
                      <a:r>
                        <a:rPr lang="en-US" sz="1100" baseline="-25000" dirty="0" err="1" smtClean="0"/>
                        <a:t>y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163.17 / 67.27</a:t>
                      </a:r>
                      <a:endParaRPr lang="en-US" sz="1100" dirty="0"/>
                    </a:p>
                  </a:txBody>
                  <a:tcPr/>
                </a:tc>
              </a:tr>
              <a:tr h="24080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Nat. chromaticity </a:t>
                      </a:r>
                      <a:r>
                        <a:rPr lang="el-GR" sz="1100" dirty="0" smtClean="0"/>
                        <a:t>ξ</a:t>
                      </a:r>
                      <a:r>
                        <a:rPr lang="en-US" sz="1100" baseline="-25000" dirty="0" smtClean="0"/>
                        <a:t>x</a:t>
                      </a:r>
                      <a:r>
                        <a:rPr lang="en-US" sz="1100" dirty="0" smtClean="0"/>
                        <a:t>/</a:t>
                      </a:r>
                      <a:r>
                        <a:rPr lang="el-GR" sz="1100" dirty="0" smtClean="0"/>
                        <a:t>ξ</a:t>
                      </a:r>
                      <a:r>
                        <a:rPr lang="en-US" sz="1100" baseline="-25000" dirty="0" smtClean="0"/>
                        <a:t>y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-228.8 / -190.9</a:t>
                      </a:r>
                      <a:endParaRPr lang="en-US" sz="1100" dirty="0"/>
                    </a:p>
                  </a:txBody>
                  <a:tcPr/>
                </a:tc>
              </a:tr>
              <a:tr h="26306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Damping</a:t>
                      </a:r>
                      <a:r>
                        <a:rPr lang="en-US" sz="1100" baseline="0" dirty="0" smtClean="0"/>
                        <a:t> part. number </a:t>
                      </a:r>
                      <a:r>
                        <a:rPr lang="en-US" sz="1100" dirty="0" err="1" smtClean="0"/>
                        <a:t>J</a:t>
                      </a:r>
                      <a:r>
                        <a:rPr lang="en-US" sz="1100" baseline="-25000" dirty="0" err="1" smtClean="0"/>
                        <a:t>x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1.145</a:t>
                      </a:r>
                      <a:endParaRPr lang="en-US" sz="1100" dirty="0"/>
                    </a:p>
                  </a:txBody>
                  <a:tcPr/>
                </a:tc>
              </a:tr>
              <a:tr h="2333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Nat. emittance </a:t>
                      </a:r>
                      <a:r>
                        <a:rPr lang="en-US" sz="1100" dirty="0" smtClean="0">
                          <a:sym typeface="Symbol"/>
                        </a:rPr>
                        <a:t></a:t>
                      </a:r>
                      <a:r>
                        <a:rPr lang="en-US" sz="1100" baseline="-25000" dirty="0" smtClean="0"/>
                        <a:t>x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9.3 pm*rad</a:t>
                      </a:r>
                      <a:endParaRPr lang="en-US" sz="1100" dirty="0"/>
                    </a:p>
                  </a:txBody>
                  <a:tcPr/>
                </a:tc>
              </a:tr>
              <a:tr h="2333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MCF </a:t>
                      </a:r>
                      <a:r>
                        <a:rPr lang="el-GR" sz="1100" dirty="0" smtClean="0"/>
                        <a:t>α</a:t>
                      </a:r>
                      <a:r>
                        <a:rPr lang="en-US" sz="1100" baseline="-25000" dirty="0" smtClean="0"/>
                        <a:t>c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0.015e-3</a:t>
                      </a:r>
                      <a:endParaRPr lang="en-US" sz="1100" dirty="0"/>
                    </a:p>
                  </a:txBody>
                  <a:tcPr/>
                </a:tc>
              </a:tr>
              <a:tr h="23330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ym typeface="Symbol"/>
                        </a:rPr>
                        <a:t>Energy</a:t>
                      </a:r>
                      <a:r>
                        <a:rPr lang="en-US" sz="1100" baseline="0" dirty="0" smtClean="0">
                          <a:sym typeface="Symbol"/>
                        </a:rPr>
                        <a:t> spread </a:t>
                      </a:r>
                      <a:r>
                        <a:rPr lang="en-US" sz="1100" dirty="0" smtClean="0">
                          <a:sym typeface="Symbol"/>
                        </a:rPr>
                        <a:t></a:t>
                      </a:r>
                      <a:r>
                        <a:rPr lang="en-US" sz="1100" baseline="-25000" dirty="0" smtClean="0"/>
                        <a:t>e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1.425e-3</a:t>
                      </a:r>
                      <a:endParaRPr lang="en-US" sz="1100" dirty="0"/>
                    </a:p>
                  </a:txBody>
                  <a:tcPr/>
                </a:tc>
              </a:tr>
              <a:tr h="23330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ym typeface="Symbol"/>
                        </a:rPr>
                        <a:t>Hor. damping time </a:t>
                      </a:r>
                      <a:r>
                        <a:rPr lang="en-US" sz="1100" baseline="-25000" dirty="0" smtClean="0"/>
                        <a:t>x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17.3 </a:t>
                      </a:r>
                      <a:r>
                        <a:rPr lang="en-US" sz="1100" dirty="0" err="1" smtClean="0"/>
                        <a:t>ms</a:t>
                      </a:r>
                      <a:endParaRPr lang="en-US" sz="1100" dirty="0"/>
                    </a:p>
                  </a:txBody>
                  <a:tcPr/>
                </a:tc>
              </a:tr>
              <a:tr h="23330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ym typeface="Symbol"/>
                        </a:rPr>
                        <a:t>Ver. damping time </a:t>
                      </a:r>
                      <a:r>
                        <a:rPr lang="en-US" sz="1100" baseline="-25000" dirty="0" smtClean="0"/>
                        <a:t>y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19.8 </a:t>
                      </a:r>
                      <a:r>
                        <a:rPr lang="en-US" sz="1100" dirty="0" err="1" smtClean="0"/>
                        <a:t>ms</a:t>
                      </a:r>
                      <a:endParaRPr lang="en-US" sz="1100" dirty="0"/>
                    </a:p>
                  </a:txBody>
                  <a:tcPr/>
                </a:tc>
              </a:tr>
              <a:tr h="23330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ym typeface="Symbol"/>
                        </a:rPr>
                        <a:t>Long. damping time </a:t>
                      </a:r>
                      <a:r>
                        <a:rPr lang="en-US" sz="1100" baseline="-25000" dirty="0" smtClean="0"/>
                        <a:t>e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10.7 </a:t>
                      </a:r>
                      <a:r>
                        <a:rPr lang="en-US" sz="1100" dirty="0" err="1" smtClean="0"/>
                        <a:t>ms</a:t>
                      </a:r>
                      <a:endParaRPr lang="en-US" sz="1100" dirty="0"/>
                    </a:p>
                  </a:txBody>
                  <a:tcPr/>
                </a:tc>
              </a:tr>
              <a:tr h="233301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Energy loss per turn U</a:t>
                      </a:r>
                      <a:r>
                        <a:rPr lang="en-US" sz="1100" baseline="-25000" dirty="0" smtClean="0"/>
                        <a:t>0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4.6 MeV</a:t>
                      </a:r>
                      <a:endParaRPr lang="en-US" sz="1100" dirty="0"/>
                    </a:p>
                  </a:txBody>
                  <a:tcPr/>
                </a:tc>
              </a:tr>
              <a:tr h="233301">
                <a:tc>
                  <a:txBody>
                    <a:bodyPr/>
                    <a:lstStyle/>
                    <a:p>
                      <a:r>
                        <a:rPr lang="el-GR" sz="1100" baseline="0" dirty="0" smtClean="0"/>
                        <a:t>β</a:t>
                      </a:r>
                      <a:r>
                        <a:rPr lang="en-US" sz="1100" baseline="-25000" dirty="0" smtClean="0"/>
                        <a:t>x</a:t>
                      </a:r>
                      <a:r>
                        <a:rPr lang="en-US" sz="1100" baseline="0" dirty="0" smtClean="0"/>
                        <a:t> at ID</a:t>
                      </a:r>
                      <a:endParaRPr lang="en-US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6.6 m</a:t>
                      </a:r>
                      <a:endParaRPr lang="en-US" sz="1100" dirty="0"/>
                    </a:p>
                  </a:txBody>
                  <a:tcPr/>
                </a:tc>
              </a:tr>
              <a:tr h="233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aseline="0" dirty="0" smtClean="0"/>
                        <a:t>β</a:t>
                      </a:r>
                      <a:r>
                        <a:rPr lang="en-US" sz="1100" baseline="-25000" dirty="0" smtClean="0"/>
                        <a:t>y</a:t>
                      </a:r>
                      <a:r>
                        <a:rPr lang="en-US" sz="1100" baseline="0" dirty="0" smtClean="0"/>
                        <a:t> at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2.1 m</a:t>
                      </a:r>
                      <a:endParaRPr lang="en-US" sz="1100" dirty="0"/>
                    </a:p>
                  </a:txBody>
                  <a:tcPr/>
                </a:tc>
              </a:tr>
              <a:tr h="233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 smtClean="0"/>
                        <a:t>D</a:t>
                      </a:r>
                      <a:r>
                        <a:rPr lang="en-US" sz="1100" baseline="-25000" dirty="0" err="1" smtClean="0"/>
                        <a:t>x</a:t>
                      </a:r>
                      <a:r>
                        <a:rPr lang="en-US" sz="1100" baseline="0" dirty="0" smtClean="0"/>
                        <a:t> at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 m</a:t>
                      </a:r>
                      <a:endParaRPr lang="en-US" sz="1100" dirty="0"/>
                    </a:p>
                  </a:txBody>
                  <a:tcPr/>
                </a:tc>
              </a:tr>
              <a:tr h="233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Free space L at ID</a:t>
                      </a:r>
                      <a:endParaRPr lang="en-US" sz="1100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5.0 m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13363" y="5600151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Zero-current values – without IBS!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5" y="1035050"/>
            <a:ext cx="5005893" cy="2815873"/>
          </a:xfrm>
        </p:spPr>
      </p:pic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166327" y="4219260"/>
            <a:ext cx="4955381" cy="21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600" kern="0" dirty="0" smtClean="0"/>
              <a:t>Long straight section in W: damping wigglers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kern="0" dirty="0" smtClean="0"/>
              <a:t>Parameters: 10 DW, L</a:t>
            </a:r>
            <a:r>
              <a:rPr lang="en-US" sz="1600" kern="0" baseline="-25000" dirty="0" smtClean="0"/>
              <a:t>DW</a:t>
            </a:r>
            <a:r>
              <a:rPr lang="en-US" sz="1600" kern="0" dirty="0" smtClean="0"/>
              <a:t>=4 m, B</a:t>
            </a:r>
            <a:r>
              <a:rPr lang="en-US" sz="1600" kern="0" baseline="-25000" dirty="0" smtClean="0"/>
              <a:t>DW</a:t>
            </a:r>
            <a:r>
              <a:rPr lang="en-US" sz="1600" kern="0" dirty="0" smtClean="0"/>
              <a:t>=1.5 T, </a:t>
            </a:r>
            <a:r>
              <a:rPr lang="en-US" sz="1600" kern="0" dirty="0" err="1" smtClean="0"/>
              <a:t>λ</a:t>
            </a:r>
            <a:r>
              <a:rPr lang="en-US" sz="1600" kern="0" baseline="-25000" dirty="0" err="1" smtClean="0"/>
              <a:t>DW</a:t>
            </a:r>
            <a:r>
              <a:rPr lang="en-US" sz="1600" kern="0" dirty="0" smtClean="0"/>
              <a:t>=4.5 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Hor. beta peak of 100 m (“Injection”) </a:t>
            </a:r>
            <a:r>
              <a:rPr lang="en-US" sz="1600" dirty="0" smtClean="0"/>
              <a:t> in S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Phase advance in </a:t>
            </a:r>
            <a:r>
              <a:rPr lang="en-US" sz="1600" dirty="0" smtClean="0"/>
              <a:t>long (short) straights:</a:t>
            </a:r>
            <a:br>
              <a:rPr lang="en-US" sz="1600" dirty="0" smtClean="0"/>
            </a:br>
            <a:r>
              <a:rPr lang="en-US" sz="1600" dirty="0" smtClean="0"/>
              <a:t>planes </a:t>
            </a:r>
            <a:r>
              <a:rPr lang="en-US" sz="1600" dirty="0" err="1"/>
              <a:t>Δφ</a:t>
            </a:r>
            <a:r>
              <a:rPr lang="en-US" sz="1600" baseline="-25000" dirty="0" err="1"/>
              <a:t>x,y</a:t>
            </a:r>
            <a:r>
              <a:rPr lang="en-US" sz="1600" dirty="0"/>
              <a:t>= </a:t>
            </a:r>
            <a:r>
              <a:rPr lang="en-US" sz="1600" dirty="0" smtClean="0"/>
              <a:t>1(2) </a:t>
            </a:r>
            <a:r>
              <a:rPr lang="en-US" sz="1600" dirty="0"/>
              <a:t>+ </a:t>
            </a:r>
            <a:r>
              <a:rPr lang="en-US" sz="1600" dirty="0" err="1"/>
              <a:t>q</a:t>
            </a:r>
            <a:r>
              <a:rPr lang="en-US" sz="1600" baseline="-25000" dirty="0" err="1"/>
              <a:t>x,y</a:t>
            </a:r>
            <a:r>
              <a:rPr lang="en-US" sz="1600" dirty="0"/>
              <a:t>/8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682" y="207283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Damping</a:t>
            </a:r>
          </a:p>
          <a:p>
            <a:r>
              <a:rPr lang="en-US" dirty="0" smtClean="0"/>
              <a:t>Wigglers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907867" y="2195946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</a:p>
          <a:p>
            <a:r>
              <a:rPr lang="el-GR" dirty="0" smtClean="0"/>
              <a:t>β</a:t>
            </a:r>
            <a:r>
              <a:rPr lang="en-US" baseline="-25000" dirty="0" smtClean="0"/>
              <a:t>x</a:t>
            </a:r>
            <a:r>
              <a:rPr lang="en-US" dirty="0" smtClean="0"/>
              <a:t>=100 m</a:t>
            </a:r>
            <a:endParaRPr lang="de-DE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827282" y="1956572"/>
            <a:ext cx="314733" cy="2802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932583" y="2636912"/>
            <a:ext cx="0" cy="2414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30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Brilliance </a:t>
            </a:r>
            <a:r>
              <a:rPr lang="en-US" dirty="0" err="1" smtClean="0"/>
              <a:t>Comparision</a:t>
            </a:r>
            <a:endParaRPr lang="en-US" dirty="0"/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4415" y="1143814"/>
            <a:ext cx="2091297" cy="232872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/>
              <a:t>PETRA III</a:t>
            </a:r>
          </a:p>
          <a:p>
            <a:pPr marL="450850" lvl="1">
              <a:lnSpc>
                <a:spcPct val="80000"/>
              </a:lnSpc>
            </a:pPr>
            <a:r>
              <a:rPr lang="el-GR" sz="1400" dirty="0" smtClean="0"/>
              <a:t>ε</a:t>
            </a:r>
            <a:r>
              <a:rPr lang="de-DE" sz="1400" baseline="-25000" dirty="0" smtClean="0"/>
              <a:t>x</a:t>
            </a:r>
            <a:r>
              <a:rPr lang="en-US" sz="1400" dirty="0" smtClean="0"/>
              <a:t> = 1.2 nm, </a:t>
            </a:r>
          </a:p>
          <a:p>
            <a:pPr marL="450850" lvl="1">
              <a:lnSpc>
                <a:spcPct val="80000"/>
              </a:lnSpc>
            </a:pPr>
            <a:r>
              <a:rPr lang="el-GR" sz="1400" dirty="0" smtClean="0"/>
              <a:t>κ</a:t>
            </a:r>
            <a:r>
              <a:rPr lang="de-DE" sz="1400" dirty="0" smtClean="0"/>
              <a:t> =  </a:t>
            </a:r>
            <a:r>
              <a:rPr lang="en-US" sz="1400" dirty="0" smtClean="0"/>
              <a:t>0.25%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PETRA IV</a:t>
            </a:r>
          </a:p>
          <a:p>
            <a:pPr marL="450850" lvl="1">
              <a:lnSpc>
                <a:spcPct val="80000"/>
              </a:lnSpc>
              <a:buClr>
                <a:srgbClr val="808080"/>
              </a:buClr>
            </a:pPr>
            <a:r>
              <a:rPr lang="el-GR" sz="1400" dirty="0">
                <a:solidFill>
                  <a:srgbClr val="000000"/>
                </a:solidFill>
              </a:rPr>
              <a:t>ε</a:t>
            </a:r>
            <a:r>
              <a:rPr lang="de-DE" sz="1400" baseline="-25000" dirty="0" err="1" smtClean="0">
                <a:solidFill>
                  <a:srgbClr val="000000"/>
                </a:solidFill>
              </a:rPr>
              <a:t>x,y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= </a:t>
            </a:r>
            <a:r>
              <a:rPr lang="en-US" sz="1400" dirty="0" smtClean="0">
                <a:solidFill>
                  <a:srgbClr val="000000"/>
                </a:solidFill>
              </a:rPr>
              <a:t>15 pm round</a:t>
            </a:r>
          </a:p>
          <a:p>
            <a:pPr marL="450850" lvl="1">
              <a:lnSpc>
                <a:spcPct val="80000"/>
              </a:lnSpc>
              <a:buClr>
                <a:srgbClr val="808080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β</a:t>
            </a:r>
            <a:r>
              <a:rPr lang="en-US" sz="1400" baseline="-25000" dirty="0" smtClean="0">
                <a:solidFill>
                  <a:srgbClr val="000000"/>
                </a:solidFill>
              </a:rPr>
              <a:t>x</a:t>
            </a:r>
            <a:r>
              <a:rPr lang="en-US" sz="1400" dirty="0" smtClean="0">
                <a:solidFill>
                  <a:srgbClr val="000000"/>
                </a:solidFill>
              </a:rPr>
              <a:t>=5m, β</a:t>
            </a:r>
            <a:r>
              <a:rPr lang="en-US" sz="1400" baseline="-25000" dirty="0" smtClean="0">
                <a:solidFill>
                  <a:srgbClr val="000000"/>
                </a:solidFill>
              </a:rPr>
              <a:t>y</a:t>
            </a:r>
            <a:r>
              <a:rPr lang="en-US" sz="1400" dirty="0" smtClean="0">
                <a:solidFill>
                  <a:srgbClr val="000000"/>
                </a:solidFill>
              </a:rPr>
              <a:t>=2.5m</a:t>
            </a:r>
          </a:p>
          <a:p>
            <a:pPr marL="266700" lvl="1" indent="0">
              <a:lnSpc>
                <a:spcPct val="80000"/>
              </a:lnSpc>
              <a:buClr>
                <a:srgbClr val="808080"/>
              </a:buClr>
              <a:buNone/>
            </a:pPr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increase by 100x</a:t>
            </a:r>
            <a:b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    at 80keV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pic>
        <p:nvPicPr>
          <p:cNvPr id="1141762" name="Picture 2" descr="H:\tischer\ID_Brilliance\LEAPS_Brill_1901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" y="953836"/>
            <a:ext cx="6585938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786" name="Picture 2" descr="H:\tischer\ID_Brilliance\LEAPSplus_Brill_1202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2" y="953835"/>
            <a:ext cx="6585938" cy="46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64416" y="3721423"/>
            <a:ext cx="2270724" cy="193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1800" kern="0" dirty="0" smtClean="0"/>
          </a:p>
          <a:p>
            <a:pPr>
              <a:lnSpc>
                <a:spcPct val="80000"/>
              </a:lnSpc>
            </a:pPr>
            <a:r>
              <a:rPr lang="en-US" sz="1800" kern="0" dirty="0" smtClean="0"/>
              <a:t>PETRA IV</a:t>
            </a:r>
            <a:br>
              <a:rPr lang="en-US" sz="1800" kern="0" dirty="0" smtClean="0"/>
            </a:br>
            <a:r>
              <a:rPr lang="en-US" sz="1400" b="1" kern="0" dirty="0" smtClean="0">
                <a:solidFill>
                  <a:srgbClr val="00B050"/>
                </a:solidFill>
              </a:rPr>
              <a:t>aggressive design</a:t>
            </a:r>
            <a:endParaRPr lang="en-US" sz="1800" b="1" kern="0" dirty="0" smtClean="0">
              <a:solidFill>
                <a:srgbClr val="00B050"/>
              </a:solidFill>
            </a:endParaRPr>
          </a:p>
          <a:p>
            <a:pPr marL="450850" lvl="1">
              <a:lnSpc>
                <a:spcPct val="80000"/>
              </a:lnSpc>
              <a:buClr>
                <a:srgbClr val="808080"/>
              </a:buClr>
            </a:pPr>
            <a:r>
              <a:rPr lang="el-GR" sz="1400" kern="0" dirty="0" smtClean="0">
                <a:solidFill>
                  <a:srgbClr val="000000"/>
                </a:solidFill>
              </a:rPr>
              <a:t>ε</a:t>
            </a:r>
            <a:r>
              <a:rPr lang="de-DE" sz="1400" kern="0" baseline="-25000" dirty="0" smtClean="0">
                <a:solidFill>
                  <a:srgbClr val="000000"/>
                </a:solidFill>
              </a:rPr>
              <a:t>x</a:t>
            </a:r>
            <a:r>
              <a:rPr lang="en-US" sz="1400" kern="0" dirty="0" smtClean="0">
                <a:solidFill>
                  <a:srgbClr val="000000"/>
                </a:solidFill>
              </a:rPr>
              <a:t> = 10 pm</a:t>
            </a:r>
          </a:p>
          <a:p>
            <a:pPr marL="450850" lvl="1">
              <a:lnSpc>
                <a:spcPct val="80000"/>
              </a:lnSpc>
              <a:buClr>
                <a:srgbClr val="808080"/>
              </a:buClr>
            </a:pPr>
            <a:r>
              <a:rPr lang="el-GR" sz="1400" dirty="0"/>
              <a:t>κ</a:t>
            </a:r>
            <a:r>
              <a:rPr lang="de-DE" sz="1400" dirty="0"/>
              <a:t> =  </a:t>
            </a:r>
            <a:r>
              <a:rPr lang="de-DE" sz="1400" dirty="0" smtClean="0"/>
              <a:t>5</a:t>
            </a:r>
            <a:r>
              <a:rPr lang="en-US" sz="1400" dirty="0" smtClean="0"/>
              <a:t>0%</a:t>
            </a:r>
          </a:p>
          <a:p>
            <a:pPr marL="450850" lvl="1">
              <a:lnSpc>
                <a:spcPct val="80000"/>
              </a:lnSpc>
              <a:buClr>
                <a:srgbClr val="808080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β</a:t>
            </a:r>
            <a:r>
              <a:rPr lang="en-US" sz="1400" baseline="-25000" dirty="0" err="1" smtClean="0">
                <a:solidFill>
                  <a:srgbClr val="000000"/>
                </a:solidFill>
              </a:rPr>
              <a:t>x,y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= 1</a:t>
            </a:r>
            <a:r>
              <a:rPr lang="en-US" sz="1400" dirty="0" smtClean="0">
                <a:solidFill>
                  <a:srgbClr val="000000"/>
                </a:solidFill>
              </a:rPr>
              <a:t>m</a:t>
            </a:r>
            <a:endParaRPr lang="en-US" sz="1400" b="1" dirty="0"/>
          </a:p>
          <a:p>
            <a:pPr marL="265113" lvl="1" indent="-265113">
              <a:lnSpc>
                <a:spcPct val="80000"/>
              </a:lnSpc>
              <a:buClr>
                <a:srgbClr val="F28E00"/>
              </a:buClr>
              <a:buFont typeface="Arial Black" pitchFamily="34" charset="0"/>
              <a:buChar char="&gt;"/>
            </a:pPr>
            <a:endParaRPr lang="de-DE" sz="1400" kern="0" dirty="0" smtClean="0"/>
          </a:p>
          <a:p>
            <a:pPr>
              <a:lnSpc>
                <a:spcPct val="80000"/>
              </a:lnSpc>
            </a:pPr>
            <a:endParaRPr lang="en-US" sz="1800" kern="0" dirty="0" smtClean="0"/>
          </a:p>
          <a:p>
            <a:pPr>
              <a:lnSpc>
                <a:spcPct val="80000"/>
              </a:lnSpc>
            </a:pPr>
            <a:endParaRPr lang="en-US" sz="1800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87338" y="5726242"/>
            <a:ext cx="1744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all </a:t>
            </a:r>
            <a:r>
              <a:rPr lang="de-DE" sz="1100" dirty="0" err="1" smtClean="0"/>
              <a:t>calculations</a:t>
            </a:r>
            <a:r>
              <a:rPr lang="de-DE" sz="1100" dirty="0"/>
              <a:t> </a:t>
            </a:r>
            <a:r>
              <a:rPr lang="de-DE" sz="1100" dirty="0" err="1" smtClean="0"/>
              <a:t>for</a:t>
            </a:r>
            <a:r>
              <a:rPr lang="de-DE" sz="1100" dirty="0" smtClean="0"/>
              <a:t>  6GeV</a:t>
            </a:r>
            <a:endParaRPr lang="de-DE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242457" y="4093029"/>
            <a:ext cx="3542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100" b="1" dirty="0" smtClean="0">
                <a:solidFill>
                  <a:schemeClr val="bg1">
                    <a:lumMod val="50000"/>
                  </a:schemeClr>
                </a:solidFill>
              </a:rPr>
              <a:t>UE65</a:t>
            </a:r>
            <a:endParaRPr lang="de-DE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8728" y="3181723"/>
            <a:ext cx="541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100" b="1" dirty="0" smtClean="0">
                <a:solidFill>
                  <a:schemeClr val="bg1">
                    <a:lumMod val="50000"/>
                  </a:schemeClr>
                </a:solidFill>
              </a:rPr>
              <a:t>U29_5m</a:t>
            </a:r>
            <a:endParaRPr lang="de-DE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3399" y="1708331"/>
            <a:ext cx="69890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100" b="1" dirty="0" smtClean="0">
                <a:solidFill>
                  <a:schemeClr val="bg1">
                    <a:lumMod val="50000"/>
                  </a:schemeClr>
                </a:solidFill>
              </a:rPr>
              <a:t>CPMU_4m</a:t>
            </a:r>
            <a:endParaRPr lang="de-DE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1160" y="2813049"/>
            <a:ext cx="6748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100" b="1" dirty="0" smtClean="0">
                <a:solidFill>
                  <a:schemeClr val="bg1">
                    <a:lumMod val="50000"/>
                  </a:schemeClr>
                </a:solidFill>
              </a:rPr>
              <a:t>U32_4*5m</a:t>
            </a:r>
            <a:endParaRPr lang="de-DE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2678" y="3330551"/>
            <a:ext cx="674865" cy="1692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100" b="1" dirty="0" smtClean="0">
                <a:solidFill>
                  <a:schemeClr val="bg1">
                    <a:lumMod val="50000"/>
                  </a:schemeClr>
                </a:solidFill>
              </a:rPr>
              <a:t>IVU21_4m</a:t>
            </a:r>
            <a:endParaRPr lang="de-DE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PPT-Vorlage_en (1)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 (1)</Template>
  <TotalTime>0</TotalTime>
  <Words>1740</Words>
  <Application>Microsoft Office PowerPoint</Application>
  <PresentationFormat>On-screen Show (4:3)</PresentationFormat>
  <Paragraphs>304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PPT-Vorlage_en (1)</vt:lpstr>
      <vt:lpstr>Round beams at Petra IV</vt:lpstr>
      <vt:lpstr>Contents</vt:lpstr>
      <vt:lpstr>Petra IV</vt:lpstr>
      <vt:lpstr>Petra IV</vt:lpstr>
      <vt:lpstr>PETRA IV project study: time schedule</vt:lpstr>
      <vt:lpstr>Petra IV challenges</vt:lpstr>
      <vt:lpstr>Petra IV lattice based on ESRF design</vt:lpstr>
      <vt:lpstr>PETRA IV-Ring with H7BA 25.2 m cells and DW</vt:lpstr>
      <vt:lpstr>Brilliance Comparision</vt:lpstr>
      <vt:lpstr>Coherent Flux Comparision</vt:lpstr>
      <vt:lpstr>Effect of energy spread</vt:lpstr>
      <vt:lpstr>Touschek Lifetime</vt:lpstr>
      <vt:lpstr>IBS and Touschek Lifetime (500 MHz, 10% coupling)</vt:lpstr>
      <vt:lpstr>IBS and Touschek Lifetime (100 MHz, 100% coupling)</vt:lpstr>
      <vt:lpstr>Petra IV reference lattice open issues</vt:lpstr>
      <vt:lpstr>Round beams</vt:lpstr>
      <vt:lpstr>Round beams -- methods</vt:lpstr>
      <vt:lpstr>Petra III</vt:lpstr>
      <vt:lpstr>Petra III details on coupling resonance</vt:lpstr>
      <vt:lpstr>Petra III details on coupling resonance</vt:lpstr>
      <vt:lpstr>Petra III details on coupling resonance</vt:lpstr>
      <vt:lpstr>Other lattices for Petra IV – exploiting geometry</vt:lpstr>
      <vt:lpstr>Twist lattice</vt:lpstr>
      <vt:lpstr>PowerPoint Presentation</vt:lpstr>
      <vt:lpstr>TMBA cells</vt:lpstr>
      <vt:lpstr>TMBA optics</vt:lpstr>
      <vt:lpstr>TMBA optics features</vt:lpstr>
      <vt:lpstr>Simplified model with two arcs (no twist)</vt:lpstr>
      <vt:lpstr>Toy model nonlinear dynamics gallery</vt:lpstr>
      <vt:lpstr>Toy model nonlinear dynamics gallery</vt:lpstr>
      <vt:lpstr>Toy model : Phase space with and w/o twist</vt:lpstr>
      <vt:lpstr>Toy model</vt:lpstr>
      <vt:lpstr>Toy model nonlinear dynamics gallery</vt:lpstr>
      <vt:lpstr>Conclusion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Agapov, Ilya</dc:creator>
  <cp:lastModifiedBy>Agapov, Ilya</cp:lastModifiedBy>
  <cp:revision>711</cp:revision>
  <dcterms:created xsi:type="dcterms:W3CDTF">2017-03-21T13:20:36Z</dcterms:created>
  <dcterms:modified xsi:type="dcterms:W3CDTF">2017-09-21T09:47:00Z</dcterms:modified>
</cp:coreProperties>
</file>